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896a1adeb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0896a1adeb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b0b09a6e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b0b09a6e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b0b09a6e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b0b09a6e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b0b09a6e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1b0b09a6e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8333" r="8333" t="0"/>
          <a:stretch/>
        </p:blipFill>
        <p:spPr>
          <a:xfrm>
            <a:off x="0" y="-1598759"/>
            <a:ext cx="9144000" cy="73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0" y="3219550"/>
            <a:ext cx="9144000" cy="2496900"/>
          </a:xfrm>
          <a:prstGeom prst="rect">
            <a:avLst/>
          </a:prstGeom>
          <a:solidFill>
            <a:srgbClr val="000000">
              <a:alpha val="49730"/>
            </a:srgbClr>
          </a:solidFill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398225" y="3600025"/>
            <a:ext cx="8520600" cy="100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it" sz="337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calcolo della velocità della luce</a:t>
            </a:r>
            <a:endParaRPr b="1" sz="277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3500" y="0"/>
            <a:ext cx="4720500" cy="4720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0" y="4759100"/>
            <a:ext cx="9144000" cy="3846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4294967295" type="ctrTitle"/>
          </p:nvPr>
        </p:nvSpPr>
        <p:spPr>
          <a:xfrm>
            <a:off x="104375" y="4787475"/>
            <a:ext cx="2646600" cy="32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it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calcolo della velocità della luce</a:t>
            </a:r>
            <a:endParaRPr b="1"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651625" y="971550"/>
            <a:ext cx="43965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Per molto tempo si è pensato che la luce avesse una velocità infinita, e le attività abituali sembrano confermarlo, ma l’astronomo </a:t>
            </a:r>
            <a:r>
              <a:rPr b="1" lang="it" sz="1500"/>
              <a:t>Ole Romer</a:t>
            </a:r>
            <a:r>
              <a:rPr lang="it" sz="1500"/>
              <a:t> ipotizzò che </a:t>
            </a:r>
            <a:r>
              <a:rPr b="1" lang="it" sz="1500"/>
              <a:t>la luce fosse velocissima, ma non infinita</a:t>
            </a:r>
            <a:r>
              <a:rPr lang="it" sz="1500"/>
              <a:t>. 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Infatti, nel </a:t>
            </a:r>
            <a:r>
              <a:rPr b="1" lang="it" sz="1500"/>
              <a:t>1676</a:t>
            </a:r>
            <a:r>
              <a:rPr lang="it" sz="1500"/>
              <a:t>, mentre stava a Parigi, determinò la </a:t>
            </a:r>
            <a:r>
              <a:rPr b="1" lang="it" sz="1500"/>
              <a:t>velocità della luce</a:t>
            </a:r>
            <a:r>
              <a:rPr lang="it" sz="1500"/>
              <a:t>.</a:t>
            </a:r>
            <a:endParaRPr sz="1500"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3500" y="3413075"/>
            <a:ext cx="6477000" cy="158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0" y="4759100"/>
            <a:ext cx="9144000" cy="3846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4294967295" type="ctrTitle"/>
          </p:nvPr>
        </p:nvSpPr>
        <p:spPr>
          <a:xfrm>
            <a:off x="104375" y="4787475"/>
            <a:ext cx="2646600" cy="32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it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calcolo della velocità della luce</a:t>
            </a:r>
            <a:endParaRPr b="1"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03975" y="1137300"/>
            <a:ext cx="5320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Prima di Ole tentò </a:t>
            </a:r>
            <a:r>
              <a:rPr b="1" lang="it" sz="1500"/>
              <a:t>Galileo Galilei,</a:t>
            </a:r>
            <a:r>
              <a:rPr lang="it" sz="1500"/>
              <a:t> fallendo: il suo esperimento consisteva nel mettere due lanterne a distanza (un miglio circa), lasciarle fluttuare e vedere quanto tempo ci metteva la luce ad arrivare da un posto all’altro. </a:t>
            </a:r>
            <a:endParaRPr sz="1500"/>
          </a:p>
        </p:txBody>
      </p:sp>
      <p:sp>
        <p:nvSpPr>
          <p:cNvPr id="73" name="Google Shape;73;p15"/>
          <p:cNvSpPr txBox="1"/>
          <p:nvPr/>
        </p:nvSpPr>
        <p:spPr>
          <a:xfrm>
            <a:off x="4714875" y="2381250"/>
            <a:ext cx="41244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Lo scienziato a quel punto avrebbe dovuto calcolare il tempo che ci metteva la luce ad essere vista dall’altra parte, per poi dividere la distanza al tempo e ottenere la velocità. Purtroppo a quel tempo il risultato fu qualcosa di incalcolabile con gli strumenti a disposizione.</a:t>
            </a:r>
            <a:endParaRPr sz="150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2504325"/>
            <a:ext cx="4381850" cy="17088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375925" y="447375"/>
            <a:ext cx="454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CC0000"/>
                </a:solidFill>
              </a:rPr>
              <a:t>I primi tentativi di Galileo Galilei</a:t>
            </a:r>
            <a:endParaRPr b="1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/>
          <p:nvPr/>
        </p:nvSpPr>
        <p:spPr>
          <a:xfrm>
            <a:off x="0" y="4759100"/>
            <a:ext cx="9144000" cy="3846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 txBox="1"/>
          <p:nvPr>
            <p:ph idx="4294967295" type="ctrTitle"/>
          </p:nvPr>
        </p:nvSpPr>
        <p:spPr>
          <a:xfrm>
            <a:off x="104375" y="4787475"/>
            <a:ext cx="2646600" cy="32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it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calcolo della velocità della luce</a:t>
            </a:r>
            <a:endParaRPr b="1"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432550" y="960275"/>
            <a:ext cx="8406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Se però le distanze tra le due lanterne diventano più ampie, si riesce a calcolare la velocità della luce anche senza strumenti troppo sofisticati. </a:t>
            </a:r>
            <a:r>
              <a:rPr b="1" lang="it" sz="1500"/>
              <a:t>Romer calcolò la velocità calcolando il moto di lo, una delle lune di Giove.</a:t>
            </a:r>
            <a:endParaRPr b="1" sz="1500"/>
          </a:p>
        </p:txBody>
      </p:sp>
      <p:sp>
        <p:nvSpPr>
          <p:cNvPr id="83" name="Google Shape;83;p16"/>
          <p:cNvSpPr txBox="1"/>
          <p:nvPr/>
        </p:nvSpPr>
        <p:spPr>
          <a:xfrm>
            <a:off x="375925" y="447375"/>
            <a:ext cx="454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CC0000"/>
                </a:solidFill>
              </a:rPr>
              <a:t>Il tentativo di Ole Romer</a:t>
            </a:r>
            <a:endParaRPr b="1" sz="1600">
              <a:solidFill>
                <a:srgbClr val="CC0000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550" y="1837475"/>
            <a:ext cx="4067100" cy="191937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4681425" y="1788950"/>
            <a:ext cx="40671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/>
              <a:t>Io compie un’orbita intorno a Giove in 1,76 giorni, ma Romer si accorse che il tempo che impiegava la luna non era sempre lo stesso: quando la Terra era più lontana da Giove, lo impiegava più tempo; quando la Terra era più vicina ne impiegava di meno.</a:t>
            </a:r>
            <a:endParaRPr b="1" sz="1300"/>
          </a:p>
        </p:txBody>
      </p:sp>
      <p:sp>
        <p:nvSpPr>
          <p:cNvPr id="86" name="Google Shape;86;p16"/>
          <p:cNvSpPr/>
          <p:nvPr/>
        </p:nvSpPr>
        <p:spPr>
          <a:xfrm>
            <a:off x="4924275" y="3235025"/>
            <a:ext cx="3581400" cy="1152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71450" rotWithShape="0" algn="bl" dir="5400000" dist="47625">
              <a:srgbClr val="000000">
                <a:alpha val="78000"/>
              </a:srgbClr>
            </a:outerShdw>
          </a:effectLst>
        </p:spPr>
        <p:txBody>
          <a:bodyPr anchorCtr="0" anchor="ctr" bIns="295200" lIns="162000" spcFirstLastPara="1" rIns="198000" wrap="square" tIns="5220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300">
                <a:solidFill>
                  <a:schemeClr val="dk1"/>
                </a:solidFill>
              </a:rPr>
              <a:t>La tesi di Romer era semplice ma geniale: </a:t>
            </a:r>
            <a:r>
              <a:rPr b="1" lang="it" sz="1300">
                <a:solidFill>
                  <a:schemeClr val="dk1"/>
                </a:solidFill>
              </a:rPr>
              <a:t>se la velocità della luce non è infinita, più la Terra è lontana, più tempo ci metterà a raggiungerla.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0" y="4759100"/>
            <a:ext cx="9144000" cy="3846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7"/>
          <p:cNvSpPr txBox="1"/>
          <p:nvPr>
            <p:ph idx="4294967295" type="ctrTitle"/>
          </p:nvPr>
        </p:nvSpPr>
        <p:spPr>
          <a:xfrm>
            <a:off x="104375" y="4787475"/>
            <a:ext cx="2646600" cy="32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it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calcolo della velocità della luce</a:t>
            </a:r>
            <a:endParaRPr b="1"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432550" y="960275"/>
            <a:ext cx="7430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/>
              <a:t>Il </a:t>
            </a:r>
            <a:r>
              <a:rPr b="1" lang="it" sz="1500"/>
              <a:t>7 Dicembre 1676</a:t>
            </a:r>
            <a:r>
              <a:rPr lang="it" sz="1500"/>
              <a:t> Romer annunciò confermò finalmente la tesi, che ancora oggi è ricordata come </a:t>
            </a:r>
            <a:r>
              <a:rPr b="1" lang="it" sz="1500"/>
              <a:t>la prima determinazione della velocità della luce</a:t>
            </a:r>
            <a:endParaRPr b="1" sz="1500"/>
          </a:p>
        </p:txBody>
      </p:sp>
      <p:sp>
        <p:nvSpPr>
          <p:cNvPr id="94" name="Google Shape;94;p17"/>
          <p:cNvSpPr txBox="1"/>
          <p:nvPr/>
        </p:nvSpPr>
        <p:spPr>
          <a:xfrm>
            <a:off x="375925" y="447375"/>
            <a:ext cx="454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CC0000"/>
                </a:solidFill>
              </a:rPr>
              <a:t>L’annuncio</a:t>
            </a:r>
            <a:endParaRPr b="1" sz="1600">
              <a:solidFill>
                <a:srgbClr val="CC0000"/>
              </a:solidFill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1113" y="2201825"/>
            <a:ext cx="658177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