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1" r:id="rId4"/>
    <p:sldId id="259" r:id="rId5"/>
    <p:sldId id="264" r:id="rId6"/>
    <p:sldId id="265" r:id="rId7"/>
    <p:sldId id="260" r:id="rId8"/>
    <p:sldId id="262" r:id="rId9"/>
    <p:sldId id="263" r:id="rId10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96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5AE"/>
    <a:srgbClr val="D2D92E"/>
    <a:srgbClr val="DD1A5C"/>
    <a:srgbClr val="93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79" autoAdjust="0"/>
    <p:restoredTop sz="94660"/>
  </p:normalViewPr>
  <p:slideViewPr>
    <p:cSldViewPr>
      <p:cViewPr>
        <p:scale>
          <a:sx n="124" d="100"/>
          <a:sy n="124" d="100"/>
        </p:scale>
        <p:origin x="564" y="102"/>
      </p:cViewPr>
      <p:guideLst>
        <p:guide orient="horz" pos="369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B0A13-CBE9-42B0-B22B-497306099378}" type="datetimeFigureOut">
              <a:rPr lang="it-IT" smtClean="0"/>
              <a:t>29/04/2022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008C4-987C-448E-B7DC-42A24817DD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4197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008C4-987C-448E-B7DC-42A24817DDC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2924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30502" y="3203321"/>
            <a:ext cx="9730994" cy="1180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42439" y="284429"/>
            <a:ext cx="8707120" cy="13011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4715" y="2008632"/>
            <a:ext cx="11402568" cy="3208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f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g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1295400" y="3603500"/>
            <a:ext cx="9730994" cy="1184299"/>
          </a:xfrm>
          <a:prstGeom prst="rect">
            <a:avLst/>
          </a:prstGeom>
        </p:spPr>
        <p:txBody>
          <a:bodyPr vert="horz" wrap="square" lIns="0" tIns="156845" rIns="0" bIns="0" rtlCol="0">
            <a:spAutoFit/>
          </a:bodyPr>
          <a:lstStyle/>
          <a:p>
            <a:pPr marL="1059815">
              <a:lnSpc>
                <a:spcPct val="100000"/>
              </a:lnSpc>
              <a:spcBef>
                <a:spcPts val="1235"/>
              </a:spcBef>
            </a:pPr>
            <a:r>
              <a:rPr spc="-20" dirty="0"/>
              <a:t>interconnessioni </a:t>
            </a:r>
            <a:r>
              <a:rPr spc="-114" dirty="0"/>
              <a:t>territoriali</a:t>
            </a:r>
            <a:r>
              <a:rPr spc="-170" dirty="0"/>
              <a:t> </a:t>
            </a:r>
            <a:r>
              <a:rPr spc="-10" dirty="0"/>
              <a:t>giovanili</a:t>
            </a:r>
          </a:p>
          <a:p>
            <a:pPr marL="1059815">
              <a:lnSpc>
                <a:spcPct val="100000"/>
              </a:lnSpc>
              <a:spcBef>
                <a:spcPts val="760"/>
              </a:spcBef>
            </a:pPr>
            <a:r>
              <a:rPr sz="2400" spc="40" dirty="0"/>
              <a:t>Bando </a:t>
            </a:r>
            <a:r>
              <a:rPr sz="2400" dirty="0"/>
              <a:t>di </a:t>
            </a:r>
            <a:r>
              <a:rPr sz="2400" spc="20" dirty="0"/>
              <a:t>Regione </a:t>
            </a:r>
            <a:r>
              <a:rPr sz="2400" spc="-10" dirty="0"/>
              <a:t>Lombardia </a:t>
            </a:r>
            <a:r>
              <a:rPr sz="2400" spc="-60" dirty="0"/>
              <a:t>«La </a:t>
            </a:r>
            <a:r>
              <a:rPr sz="2400" spc="-10" dirty="0"/>
              <a:t>Lombardia </a:t>
            </a:r>
            <a:r>
              <a:rPr sz="2400" spc="-55" dirty="0"/>
              <a:t>è </a:t>
            </a:r>
            <a:r>
              <a:rPr sz="2400" spc="-20" dirty="0" err="1"/>
              <a:t>dei</a:t>
            </a:r>
            <a:r>
              <a:rPr sz="2400" spc="-20" dirty="0"/>
              <a:t> </a:t>
            </a:r>
            <a:r>
              <a:rPr lang="it-IT" sz="2400" spc="15" dirty="0"/>
              <a:t>g</a:t>
            </a:r>
            <a:r>
              <a:rPr sz="2400" spc="15" dirty="0" err="1" smtClean="0"/>
              <a:t>iovani</a:t>
            </a:r>
            <a:r>
              <a:rPr sz="2400" spc="-465" dirty="0" smtClean="0"/>
              <a:t> </a:t>
            </a:r>
            <a:r>
              <a:rPr sz="2400" spc="15" dirty="0" smtClean="0"/>
              <a:t>202</a:t>
            </a:r>
            <a:r>
              <a:rPr lang="it-IT" sz="2400" spc="15" dirty="0" smtClean="0"/>
              <a:t>1</a:t>
            </a:r>
            <a:r>
              <a:rPr sz="2400" spc="15" dirty="0" smtClean="0"/>
              <a:t>»</a:t>
            </a:r>
            <a:endParaRPr sz="2400" dirty="0"/>
          </a:p>
        </p:txBody>
      </p:sp>
      <p:sp>
        <p:nvSpPr>
          <p:cNvPr id="4" name="object 4"/>
          <p:cNvSpPr/>
          <p:nvPr/>
        </p:nvSpPr>
        <p:spPr>
          <a:xfrm>
            <a:off x="297180" y="225553"/>
            <a:ext cx="704078" cy="6437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216388" y="175066"/>
            <a:ext cx="1620012" cy="7650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3736" y="6082284"/>
            <a:ext cx="1533144" cy="6019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346435" y="6112764"/>
            <a:ext cx="1670303" cy="5715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64030" y="1905000"/>
            <a:ext cx="4887468" cy="188150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618" y="186247"/>
            <a:ext cx="1662320" cy="700272"/>
          </a:xfrm>
          <a:prstGeom prst="rect">
            <a:avLst/>
          </a:prstGeom>
        </p:spPr>
      </p:pic>
      <p:pic>
        <p:nvPicPr>
          <p:cNvPr id="15" name="Picture 2" descr="image00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215584"/>
            <a:ext cx="756090" cy="6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421" y="-115529"/>
            <a:ext cx="1253419" cy="1253419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987" y="-396321"/>
            <a:ext cx="1865409" cy="1865409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98" y="-675108"/>
            <a:ext cx="2446179" cy="244617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308700" y="5107413"/>
            <a:ext cx="6015897" cy="607587"/>
          </a:xfrm>
          <a:prstGeom prst="roundRect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1295400" y="203915"/>
            <a:ext cx="92964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152400"/>
            <a:ext cx="92202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65" dirty="0" smtClean="0"/>
              <a:t> 18plus il 2 Aprile al Teatro </a:t>
            </a:r>
            <a:r>
              <a:rPr lang="it-IT" spc="65" dirty="0" err="1" smtClean="0"/>
              <a:t>Bibiena</a:t>
            </a:r>
            <a:endParaRPr spc="6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2221127"/>
            <a:ext cx="1916950" cy="2241397"/>
          </a:xfrm>
          <a:prstGeom prst="rect">
            <a:avLst/>
          </a:prstGeom>
        </p:spPr>
      </p:pic>
      <p:sp>
        <p:nvSpPr>
          <p:cNvPr id="10" name="object 12"/>
          <p:cNvSpPr/>
          <p:nvPr/>
        </p:nvSpPr>
        <p:spPr>
          <a:xfrm rot="10800000">
            <a:off x="183927" y="1523999"/>
            <a:ext cx="6140669" cy="2938524"/>
          </a:xfrm>
          <a:custGeom>
            <a:avLst/>
            <a:gdLst/>
            <a:ahLst/>
            <a:cxnLst/>
            <a:rect l="l" t="t" r="r" b="b"/>
            <a:pathLst>
              <a:path w="4509770" h="2298700">
                <a:moveTo>
                  <a:pt x="3757930" y="0"/>
                </a:moveTo>
                <a:lnTo>
                  <a:pt x="751586" y="0"/>
                </a:lnTo>
                <a:lnTo>
                  <a:pt x="0" y="1149095"/>
                </a:lnTo>
                <a:lnTo>
                  <a:pt x="751586" y="2298191"/>
                </a:lnTo>
                <a:lnTo>
                  <a:pt x="3757930" y="2298191"/>
                </a:lnTo>
                <a:lnTo>
                  <a:pt x="3832468" y="2292610"/>
                </a:lnTo>
                <a:lnTo>
                  <a:pt x="3904933" y="2276217"/>
                </a:lnTo>
                <a:lnTo>
                  <a:pt x="3974978" y="2249539"/>
                </a:lnTo>
                <a:lnTo>
                  <a:pt x="4042259" y="2213103"/>
                </a:lnTo>
                <a:lnTo>
                  <a:pt x="4074756" y="2191390"/>
                </a:lnTo>
                <a:lnTo>
                  <a:pt x="4106432" y="2167435"/>
                </a:lnTo>
                <a:lnTo>
                  <a:pt x="4137246" y="2141304"/>
                </a:lnTo>
                <a:lnTo>
                  <a:pt x="4167152" y="2113063"/>
                </a:lnTo>
                <a:lnTo>
                  <a:pt x="4196110" y="2082777"/>
                </a:lnTo>
                <a:lnTo>
                  <a:pt x="4224074" y="2050512"/>
                </a:lnTo>
                <a:lnTo>
                  <a:pt x="4251003" y="2016335"/>
                </a:lnTo>
                <a:lnTo>
                  <a:pt x="4276854" y="1980310"/>
                </a:lnTo>
                <a:lnTo>
                  <a:pt x="4301582" y="1942504"/>
                </a:lnTo>
                <a:lnTo>
                  <a:pt x="4325146" y="1902983"/>
                </a:lnTo>
                <a:lnTo>
                  <a:pt x="4347502" y="1861813"/>
                </a:lnTo>
                <a:lnTo>
                  <a:pt x="4368606" y="1819058"/>
                </a:lnTo>
                <a:lnTo>
                  <a:pt x="4388417" y="1774786"/>
                </a:lnTo>
                <a:lnTo>
                  <a:pt x="4406890" y="1729062"/>
                </a:lnTo>
                <a:lnTo>
                  <a:pt x="4423983" y="1681952"/>
                </a:lnTo>
                <a:lnTo>
                  <a:pt x="4439653" y="1633521"/>
                </a:lnTo>
                <a:lnTo>
                  <a:pt x="4453856" y="1583836"/>
                </a:lnTo>
                <a:lnTo>
                  <a:pt x="4466549" y="1532963"/>
                </a:lnTo>
                <a:lnTo>
                  <a:pt x="4477690" y="1480966"/>
                </a:lnTo>
                <a:lnTo>
                  <a:pt x="4487235" y="1427913"/>
                </a:lnTo>
                <a:lnTo>
                  <a:pt x="4495141" y="1373868"/>
                </a:lnTo>
                <a:lnTo>
                  <a:pt x="4501365" y="1318898"/>
                </a:lnTo>
                <a:lnTo>
                  <a:pt x="4505864" y="1263069"/>
                </a:lnTo>
                <a:lnTo>
                  <a:pt x="4508596" y="1206446"/>
                </a:lnTo>
                <a:lnTo>
                  <a:pt x="4509516" y="1149095"/>
                </a:lnTo>
                <a:lnTo>
                  <a:pt x="4508596" y="1091745"/>
                </a:lnTo>
                <a:lnTo>
                  <a:pt x="4505864" y="1035122"/>
                </a:lnTo>
                <a:lnTo>
                  <a:pt x="4501365" y="979293"/>
                </a:lnTo>
                <a:lnTo>
                  <a:pt x="4495141" y="924323"/>
                </a:lnTo>
                <a:lnTo>
                  <a:pt x="4487235" y="870278"/>
                </a:lnTo>
                <a:lnTo>
                  <a:pt x="4477690" y="817225"/>
                </a:lnTo>
                <a:lnTo>
                  <a:pt x="4466549" y="765228"/>
                </a:lnTo>
                <a:lnTo>
                  <a:pt x="4453856" y="714355"/>
                </a:lnTo>
                <a:lnTo>
                  <a:pt x="4439653" y="664670"/>
                </a:lnTo>
                <a:lnTo>
                  <a:pt x="4423983" y="616239"/>
                </a:lnTo>
                <a:lnTo>
                  <a:pt x="4406890" y="569129"/>
                </a:lnTo>
                <a:lnTo>
                  <a:pt x="4388417" y="523405"/>
                </a:lnTo>
                <a:lnTo>
                  <a:pt x="4368606" y="479133"/>
                </a:lnTo>
                <a:lnTo>
                  <a:pt x="4347502" y="436378"/>
                </a:lnTo>
                <a:lnTo>
                  <a:pt x="4325146" y="395208"/>
                </a:lnTo>
                <a:lnTo>
                  <a:pt x="4301582" y="355687"/>
                </a:lnTo>
                <a:lnTo>
                  <a:pt x="4276854" y="317881"/>
                </a:lnTo>
                <a:lnTo>
                  <a:pt x="4251003" y="281856"/>
                </a:lnTo>
                <a:lnTo>
                  <a:pt x="4224074" y="247679"/>
                </a:lnTo>
                <a:lnTo>
                  <a:pt x="4196110" y="215414"/>
                </a:lnTo>
                <a:lnTo>
                  <a:pt x="4167152" y="185128"/>
                </a:lnTo>
                <a:lnTo>
                  <a:pt x="4137246" y="156887"/>
                </a:lnTo>
                <a:lnTo>
                  <a:pt x="4106432" y="130756"/>
                </a:lnTo>
                <a:lnTo>
                  <a:pt x="4074756" y="106801"/>
                </a:lnTo>
                <a:lnTo>
                  <a:pt x="4042259" y="85088"/>
                </a:lnTo>
                <a:lnTo>
                  <a:pt x="4008986" y="65683"/>
                </a:lnTo>
                <a:lnTo>
                  <a:pt x="3940279" y="34060"/>
                </a:lnTo>
                <a:lnTo>
                  <a:pt x="3868981" y="12459"/>
                </a:lnTo>
                <a:lnTo>
                  <a:pt x="3795437" y="1406"/>
                </a:lnTo>
                <a:lnTo>
                  <a:pt x="3757930" y="0"/>
                </a:lnTo>
                <a:close/>
              </a:path>
            </a:pathLst>
          </a:custGeom>
          <a:solidFill>
            <a:srgbClr val="01A5AE"/>
          </a:solidFill>
          <a:ln>
            <a:solidFill>
              <a:srgbClr val="D2D9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CasellaDiTesto 3"/>
          <p:cNvSpPr txBox="1"/>
          <p:nvPr/>
        </p:nvSpPr>
        <p:spPr>
          <a:xfrm>
            <a:off x="765022" y="1977598"/>
            <a:ext cx="4978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latin typeface="Carlito"/>
              </a:rPr>
              <a:t>PROGRAMMA DELLA GIORNATA:</a:t>
            </a:r>
          </a:p>
          <a:p>
            <a:endParaRPr lang="it-IT" dirty="0">
              <a:solidFill>
                <a:schemeClr val="bg1"/>
              </a:solidFill>
              <a:latin typeface="Carlito"/>
            </a:endParaRPr>
          </a:p>
          <a:p>
            <a:r>
              <a:rPr lang="it-IT" dirty="0" smtClean="0">
                <a:solidFill>
                  <a:schemeClr val="bg1"/>
                </a:solidFill>
                <a:latin typeface="Carlito"/>
              </a:rPr>
              <a:t>1. CONSEGNA </a:t>
            </a:r>
            <a:r>
              <a:rPr lang="it-IT" dirty="0">
                <a:solidFill>
                  <a:schemeClr val="bg1"/>
                </a:solidFill>
                <a:latin typeface="Carlito"/>
              </a:rPr>
              <a:t>KIT </a:t>
            </a:r>
            <a:r>
              <a:rPr lang="it-IT" dirty="0" smtClean="0">
                <a:solidFill>
                  <a:schemeClr val="bg1"/>
                </a:solidFill>
                <a:latin typeface="Carlito"/>
              </a:rPr>
              <a:t>18 PLUS</a:t>
            </a:r>
          </a:p>
          <a:p>
            <a:r>
              <a:rPr lang="it-IT" dirty="0" smtClean="0">
                <a:solidFill>
                  <a:schemeClr val="bg1"/>
                </a:solidFill>
                <a:latin typeface="Carlito"/>
              </a:rPr>
              <a:t>2. PRESENTAZIONE SUPERCARD CULTURA</a:t>
            </a:r>
          </a:p>
          <a:p>
            <a:r>
              <a:rPr lang="it-IT" dirty="0" smtClean="0">
                <a:solidFill>
                  <a:schemeClr val="bg1"/>
                </a:solidFill>
                <a:latin typeface="Carlito"/>
              </a:rPr>
              <a:t>3. INTERVENTO TLON</a:t>
            </a:r>
          </a:p>
          <a:p>
            <a:r>
              <a:rPr lang="it-IT" dirty="0" smtClean="0">
                <a:solidFill>
                  <a:schemeClr val="bg1"/>
                </a:solidFill>
                <a:latin typeface="Carlito"/>
              </a:rPr>
              <a:t>4. OPPORTUNITA</a:t>
            </a:r>
            <a:r>
              <a:rPr lang="it-IT" dirty="0">
                <a:solidFill>
                  <a:schemeClr val="bg1"/>
                </a:solidFill>
                <a:latin typeface="Carlito"/>
              </a:rPr>
              <a:t>’ EUROPA PER I </a:t>
            </a:r>
            <a:r>
              <a:rPr lang="it-IT" dirty="0" smtClean="0">
                <a:solidFill>
                  <a:schemeClr val="bg1"/>
                </a:solidFill>
                <a:latin typeface="Carlito"/>
              </a:rPr>
              <a:t>GIOVANI</a:t>
            </a:r>
          </a:p>
          <a:p>
            <a:r>
              <a:rPr lang="it-IT" dirty="0" smtClean="0">
                <a:solidFill>
                  <a:schemeClr val="bg1"/>
                </a:solidFill>
                <a:latin typeface="Carlito"/>
              </a:rPr>
              <a:t>5. LANCIO </a:t>
            </a:r>
            <a:r>
              <a:rPr lang="it-IT" dirty="0">
                <a:solidFill>
                  <a:schemeClr val="bg1"/>
                </a:solidFill>
                <a:latin typeface="Carlito"/>
              </a:rPr>
              <a:t>CONTEST</a:t>
            </a:r>
            <a:r>
              <a:rPr lang="it-IT" dirty="0" smtClean="0">
                <a:solidFill>
                  <a:schemeClr val="bg1"/>
                </a:solidFill>
                <a:latin typeface="Carlito"/>
              </a:rPr>
              <a:t> 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524000"/>
            <a:ext cx="2864389" cy="4155669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433471" y="5180373"/>
            <a:ext cx="5891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 smtClean="0">
                <a:solidFill>
                  <a:srgbClr val="01A5AE"/>
                </a:solidFill>
                <a:latin typeface="Carlito"/>
              </a:rPr>
              <a:t>HANNO </a:t>
            </a:r>
            <a:r>
              <a:rPr lang="it-IT" sz="2400" b="1" dirty="0">
                <a:solidFill>
                  <a:srgbClr val="01A5AE"/>
                </a:solidFill>
                <a:latin typeface="Carlito"/>
              </a:rPr>
              <a:t>PARTECIPATO 206 </a:t>
            </a:r>
            <a:r>
              <a:rPr lang="it-IT" sz="2400" b="1" dirty="0" smtClean="0">
                <a:solidFill>
                  <a:srgbClr val="01A5AE"/>
                </a:solidFill>
                <a:latin typeface="Carlito"/>
              </a:rPr>
              <a:t>STUDENTI</a:t>
            </a:r>
            <a:endParaRPr lang="it-IT" sz="2400" b="1" dirty="0">
              <a:solidFill>
                <a:srgbClr val="01A5AE"/>
              </a:solidFill>
              <a:latin typeface="Carlito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723900" y="6364891"/>
            <a:ext cx="10591800" cy="369332"/>
          </a:xfrm>
          <a:prstGeom prst="rect">
            <a:avLst/>
          </a:prstGeom>
          <a:solidFill>
            <a:srgbClr val="01A5AE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it-IT" sz="1600" dirty="0" smtClean="0">
                <a:solidFill>
                  <a:srgbClr val="D2D92E"/>
                </a:solidFill>
                <a:latin typeface="Carlito"/>
              </a:rPr>
              <a:t>Realizzato con </a:t>
            </a:r>
            <a:r>
              <a:rPr lang="it-IT" sz="1600" dirty="0">
                <a:solidFill>
                  <a:srgbClr val="D2D92E"/>
                </a:solidFill>
                <a:latin typeface="Carlito"/>
              </a:rPr>
              <a:t>la partecipazione delle scuole della città e in collaborazione con il Comune di PORTO </a:t>
            </a:r>
            <a:r>
              <a:rPr lang="it-IT" sz="1600" dirty="0" smtClean="0">
                <a:solidFill>
                  <a:srgbClr val="D2D92E"/>
                </a:solidFill>
                <a:latin typeface="Carlito"/>
              </a:rPr>
              <a:t>MANTOVANO</a:t>
            </a:r>
            <a:r>
              <a:rPr lang="it-IT" dirty="0" smtClean="0">
                <a:solidFill>
                  <a:srgbClr val="01A5AE"/>
                </a:solidFill>
                <a:latin typeface="Carlito"/>
              </a:rPr>
              <a:t> </a:t>
            </a:r>
            <a:endParaRPr lang="it-IT" dirty="0">
              <a:solidFill>
                <a:srgbClr val="01A5A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4419600" y="196424"/>
            <a:ext cx="33528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95519" y="183534"/>
            <a:ext cx="2600961" cy="65466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620" algn="ctr">
              <a:lnSpc>
                <a:spcPts val="5020"/>
              </a:lnSpc>
            </a:pPr>
            <a:r>
              <a:rPr lang="it-IT" spc="-200" dirty="0" smtClean="0"/>
              <a:t>KIT </a:t>
            </a:r>
            <a:r>
              <a:rPr spc="-200" dirty="0" smtClean="0"/>
              <a:t>18PLUS</a:t>
            </a:r>
            <a:endParaRPr spc="-200" dirty="0"/>
          </a:p>
        </p:txBody>
      </p:sp>
      <p:sp>
        <p:nvSpPr>
          <p:cNvPr id="15" name="Ovale 14"/>
          <p:cNvSpPr/>
          <p:nvPr/>
        </p:nvSpPr>
        <p:spPr>
          <a:xfrm>
            <a:off x="1295400" y="1676400"/>
            <a:ext cx="4572000" cy="4572000"/>
          </a:xfrm>
          <a:prstGeom prst="ellipse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/>
          <p:cNvSpPr/>
          <p:nvPr/>
        </p:nvSpPr>
        <p:spPr>
          <a:xfrm>
            <a:off x="1700131" y="2897665"/>
            <a:ext cx="439586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>
                <a:solidFill>
                  <a:schemeClr val="bg1"/>
                </a:solidFill>
                <a:latin typeface="Carlito"/>
              </a:rPr>
              <a:t>Nel kit per i maggiorenni abbiamo messo:</a:t>
            </a: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  <a:ea typeface="Cambria Math" panose="02040503050406030204" pitchFamily="18" charset="0"/>
              </a:rPr>
              <a:t>Costituzione</a:t>
            </a: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  <a:ea typeface="Cambria Math" panose="02040503050406030204" pitchFamily="18" charset="0"/>
              </a:rPr>
              <a:t>Carta del cittadino</a:t>
            </a: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  <a:ea typeface="Cambria Math" panose="02040503050406030204" pitchFamily="18" charset="0"/>
              </a:rPr>
              <a:t>Guida in lingua inglese</a:t>
            </a:r>
          </a:p>
          <a:p>
            <a:r>
              <a:rPr lang="it-IT" sz="2000" dirty="0" err="1" smtClean="0">
                <a:solidFill>
                  <a:schemeClr val="bg1"/>
                </a:solidFill>
                <a:latin typeface="Carlito"/>
                <a:ea typeface="Cambria Math" panose="02040503050406030204" pitchFamily="18" charset="0"/>
              </a:rPr>
              <a:t>DiscoverEU</a:t>
            </a:r>
            <a:endParaRPr lang="it-IT" sz="2000" dirty="0" smtClean="0">
              <a:solidFill>
                <a:schemeClr val="bg1"/>
              </a:solidFill>
              <a:latin typeface="Carlito"/>
              <a:ea typeface="Cambria Math" panose="02040503050406030204" pitchFamily="18" charset="0"/>
            </a:endParaRPr>
          </a:p>
          <a:p>
            <a:r>
              <a:rPr lang="it-IT" sz="2000" dirty="0" smtClean="0">
                <a:solidFill>
                  <a:schemeClr val="bg1"/>
                </a:solidFill>
                <a:latin typeface="Carlito"/>
                <a:ea typeface="Cambria Math" panose="02040503050406030204" pitchFamily="18" charset="0"/>
              </a:rPr>
              <a:t>1 matita</a:t>
            </a:r>
            <a:endParaRPr lang="it-IT" sz="2000" dirty="0">
              <a:solidFill>
                <a:schemeClr val="bg1"/>
              </a:solidFill>
              <a:latin typeface="Carlito"/>
              <a:ea typeface="Cambria Math" panose="02040503050406030204" pitchFamily="18" charset="0"/>
            </a:endParaRP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2286000"/>
            <a:ext cx="3286919" cy="3288746"/>
          </a:xfrm>
          <a:prstGeom prst="rect">
            <a:avLst/>
          </a:prstGeom>
        </p:spPr>
      </p:pic>
      <p:sp>
        <p:nvSpPr>
          <p:cNvPr id="3" name="Connettore 2"/>
          <p:cNvSpPr/>
          <p:nvPr/>
        </p:nvSpPr>
        <p:spPr>
          <a:xfrm>
            <a:off x="1700131" y="1982233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 smtClean="0">
                <a:solidFill>
                  <a:srgbClr val="01A5AE"/>
                </a:solidFill>
              </a:rPr>
              <a:t>1</a:t>
            </a:r>
            <a:endParaRPr lang="it-IT" sz="3600" dirty="0">
              <a:solidFill>
                <a:srgbClr val="01A5AE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3429001" y="217170"/>
            <a:ext cx="4800599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bject 12"/>
          <p:cNvSpPr/>
          <p:nvPr/>
        </p:nvSpPr>
        <p:spPr>
          <a:xfrm rot="10800000">
            <a:off x="152400" y="1677713"/>
            <a:ext cx="8451734" cy="4267199"/>
          </a:xfrm>
          <a:custGeom>
            <a:avLst/>
            <a:gdLst/>
            <a:ahLst/>
            <a:cxnLst/>
            <a:rect l="l" t="t" r="r" b="b"/>
            <a:pathLst>
              <a:path w="4509770" h="2298700">
                <a:moveTo>
                  <a:pt x="3757930" y="0"/>
                </a:moveTo>
                <a:lnTo>
                  <a:pt x="751586" y="0"/>
                </a:lnTo>
                <a:lnTo>
                  <a:pt x="0" y="1149095"/>
                </a:lnTo>
                <a:lnTo>
                  <a:pt x="751586" y="2298191"/>
                </a:lnTo>
                <a:lnTo>
                  <a:pt x="3757930" y="2298191"/>
                </a:lnTo>
                <a:lnTo>
                  <a:pt x="3832468" y="2292610"/>
                </a:lnTo>
                <a:lnTo>
                  <a:pt x="3904933" y="2276217"/>
                </a:lnTo>
                <a:lnTo>
                  <a:pt x="3974978" y="2249539"/>
                </a:lnTo>
                <a:lnTo>
                  <a:pt x="4042259" y="2213103"/>
                </a:lnTo>
                <a:lnTo>
                  <a:pt x="4074756" y="2191390"/>
                </a:lnTo>
                <a:lnTo>
                  <a:pt x="4106432" y="2167435"/>
                </a:lnTo>
                <a:lnTo>
                  <a:pt x="4137246" y="2141304"/>
                </a:lnTo>
                <a:lnTo>
                  <a:pt x="4167152" y="2113063"/>
                </a:lnTo>
                <a:lnTo>
                  <a:pt x="4196110" y="2082777"/>
                </a:lnTo>
                <a:lnTo>
                  <a:pt x="4224074" y="2050512"/>
                </a:lnTo>
                <a:lnTo>
                  <a:pt x="4251003" y="2016335"/>
                </a:lnTo>
                <a:lnTo>
                  <a:pt x="4276854" y="1980310"/>
                </a:lnTo>
                <a:lnTo>
                  <a:pt x="4301582" y="1942504"/>
                </a:lnTo>
                <a:lnTo>
                  <a:pt x="4325146" y="1902983"/>
                </a:lnTo>
                <a:lnTo>
                  <a:pt x="4347502" y="1861813"/>
                </a:lnTo>
                <a:lnTo>
                  <a:pt x="4368606" y="1819058"/>
                </a:lnTo>
                <a:lnTo>
                  <a:pt x="4388417" y="1774786"/>
                </a:lnTo>
                <a:lnTo>
                  <a:pt x="4406890" y="1729062"/>
                </a:lnTo>
                <a:lnTo>
                  <a:pt x="4423983" y="1681952"/>
                </a:lnTo>
                <a:lnTo>
                  <a:pt x="4439653" y="1633521"/>
                </a:lnTo>
                <a:lnTo>
                  <a:pt x="4453856" y="1583836"/>
                </a:lnTo>
                <a:lnTo>
                  <a:pt x="4466549" y="1532963"/>
                </a:lnTo>
                <a:lnTo>
                  <a:pt x="4477690" y="1480966"/>
                </a:lnTo>
                <a:lnTo>
                  <a:pt x="4487235" y="1427913"/>
                </a:lnTo>
                <a:lnTo>
                  <a:pt x="4495141" y="1373868"/>
                </a:lnTo>
                <a:lnTo>
                  <a:pt x="4501365" y="1318898"/>
                </a:lnTo>
                <a:lnTo>
                  <a:pt x="4505864" y="1263069"/>
                </a:lnTo>
                <a:lnTo>
                  <a:pt x="4508596" y="1206446"/>
                </a:lnTo>
                <a:lnTo>
                  <a:pt x="4509516" y="1149095"/>
                </a:lnTo>
                <a:lnTo>
                  <a:pt x="4508596" y="1091745"/>
                </a:lnTo>
                <a:lnTo>
                  <a:pt x="4505864" y="1035122"/>
                </a:lnTo>
                <a:lnTo>
                  <a:pt x="4501365" y="979293"/>
                </a:lnTo>
                <a:lnTo>
                  <a:pt x="4495141" y="924323"/>
                </a:lnTo>
                <a:lnTo>
                  <a:pt x="4487235" y="870278"/>
                </a:lnTo>
                <a:lnTo>
                  <a:pt x="4477690" y="817225"/>
                </a:lnTo>
                <a:lnTo>
                  <a:pt x="4466549" y="765228"/>
                </a:lnTo>
                <a:lnTo>
                  <a:pt x="4453856" y="714355"/>
                </a:lnTo>
                <a:lnTo>
                  <a:pt x="4439653" y="664670"/>
                </a:lnTo>
                <a:lnTo>
                  <a:pt x="4423983" y="616239"/>
                </a:lnTo>
                <a:lnTo>
                  <a:pt x="4406890" y="569129"/>
                </a:lnTo>
                <a:lnTo>
                  <a:pt x="4388417" y="523405"/>
                </a:lnTo>
                <a:lnTo>
                  <a:pt x="4368606" y="479133"/>
                </a:lnTo>
                <a:lnTo>
                  <a:pt x="4347502" y="436378"/>
                </a:lnTo>
                <a:lnTo>
                  <a:pt x="4325146" y="395208"/>
                </a:lnTo>
                <a:lnTo>
                  <a:pt x="4301582" y="355687"/>
                </a:lnTo>
                <a:lnTo>
                  <a:pt x="4276854" y="317881"/>
                </a:lnTo>
                <a:lnTo>
                  <a:pt x="4251003" y="281856"/>
                </a:lnTo>
                <a:lnTo>
                  <a:pt x="4224074" y="247679"/>
                </a:lnTo>
                <a:lnTo>
                  <a:pt x="4196110" y="215414"/>
                </a:lnTo>
                <a:lnTo>
                  <a:pt x="4167152" y="185128"/>
                </a:lnTo>
                <a:lnTo>
                  <a:pt x="4137246" y="156887"/>
                </a:lnTo>
                <a:lnTo>
                  <a:pt x="4106432" y="130756"/>
                </a:lnTo>
                <a:lnTo>
                  <a:pt x="4074756" y="106801"/>
                </a:lnTo>
                <a:lnTo>
                  <a:pt x="4042259" y="85088"/>
                </a:lnTo>
                <a:lnTo>
                  <a:pt x="4008986" y="65683"/>
                </a:lnTo>
                <a:lnTo>
                  <a:pt x="3940279" y="34060"/>
                </a:lnTo>
                <a:lnTo>
                  <a:pt x="3868981" y="12459"/>
                </a:lnTo>
                <a:lnTo>
                  <a:pt x="3795437" y="1406"/>
                </a:lnTo>
                <a:lnTo>
                  <a:pt x="3757930" y="0"/>
                </a:lnTo>
                <a:close/>
              </a:path>
            </a:pathLst>
          </a:custGeom>
          <a:solidFill>
            <a:srgbClr val="01A5AE"/>
          </a:solidFill>
          <a:ln>
            <a:solidFill>
              <a:srgbClr val="D2D9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90721" y="217170"/>
            <a:ext cx="521589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420" dirty="0" smtClean="0"/>
              <a:t> </a:t>
            </a:r>
            <a:r>
              <a:rPr spc="-120" dirty="0" smtClean="0"/>
              <a:t>BONUS</a:t>
            </a:r>
            <a:r>
              <a:rPr spc="-445" dirty="0" smtClean="0"/>
              <a:t> </a:t>
            </a:r>
            <a:r>
              <a:rPr spc="-204" dirty="0" smtClean="0"/>
              <a:t>SUPERCARD</a:t>
            </a:r>
            <a:endParaRPr spc="-204" dirty="0"/>
          </a:p>
        </p:txBody>
      </p:sp>
      <p:sp>
        <p:nvSpPr>
          <p:cNvPr id="7" name="object 7"/>
          <p:cNvSpPr/>
          <p:nvPr/>
        </p:nvSpPr>
        <p:spPr>
          <a:xfrm>
            <a:off x="8706611" y="2935014"/>
            <a:ext cx="3083053" cy="1752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Rettangolo 2"/>
          <p:cNvSpPr/>
          <p:nvPr/>
        </p:nvSpPr>
        <p:spPr>
          <a:xfrm>
            <a:off x="685800" y="2030312"/>
            <a:ext cx="7620000" cy="3562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720090" algn="just">
              <a:lnSpc>
                <a:spcPct val="90000"/>
              </a:lnSpc>
              <a:spcBef>
                <a:spcPts val="434"/>
              </a:spcBef>
            </a:pPr>
            <a:r>
              <a:rPr lang="it-IT" sz="2400" spc="-10" dirty="0" smtClean="0">
                <a:solidFill>
                  <a:schemeClr val="bg1"/>
                </a:solidFill>
                <a:latin typeface="Carlito"/>
                <a:cs typeface="Carlito"/>
              </a:rPr>
              <a:t>Consegna di 121 </a:t>
            </a:r>
            <a:r>
              <a:rPr lang="it-IT" sz="2400" spc="-10" dirty="0">
                <a:solidFill>
                  <a:schemeClr val="bg1"/>
                </a:solidFill>
                <a:latin typeface="Carlito"/>
                <a:cs typeface="Carlito"/>
              </a:rPr>
              <a:t>SUPERCARD cultura </a:t>
            </a:r>
            <a:r>
              <a:rPr lang="it-IT" sz="2400" spc="-20" dirty="0">
                <a:solidFill>
                  <a:schemeClr val="bg1"/>
                </a:solidFill>
                <a:latin typeface="Carlito"/>
                <a:cs typeface="Carlito"/>
              </a:rPr>
              <a:t>gratuita </a:t>
            </a:r>
            <a:r>
              <a:rPr lang="it-IT" sz="2400" dirty="0">
                <a:solidFill>
                  <a:schemeClr val="bg1"/>
                </a:solidFill>
                <a:latin typeface="Carlito"/>
                <a:cs typeface="Carlito"/>
              </a:rPr>
              <a:t>ai </a:t>
            </a:r>
            <a:r>
              <a:rPr lang="it-IT" sz="2400" spc="-15" dirty="0">
                <a:solidFill>
                  <a:schemeClr val="bg1"/>
                </a:solidFill>
                <a:latin typeface="Carlito"/>
                <a:cs typeface="Carlito"/>
              </a:rPr>
              <a:t>neo  </a:t>
            </a:r>
            <a:r>
              <a:rPr lang="it-IT" sz="2400" spc="-10" dirty="0">
                <a:solidFill>
                  <a:schemeClr val="bg1"/>
                </a:solidFill>
                <a:latin typeface="Carlito"/>
                <a:cs typeface="Carlito"/>
              </a:rPr>
              <a:t>diciottenni (nati </a:t>
            </a:r>
            <a:r>
              <a:rPr lang="it-IT" sz="2400" spc="-5" dirty="0">
                <a:solidFill>
                  <a:schemeClr val="bg1"/>
                </a:solidFill>
                <a:latin typeface="Carlito"/>
                <a:cs typeface="Carlito"/>
              </a:rPr>
              <a:t>nel </a:t>
            </a:r>
            <a:r>
              <a:rPr lang="it-IT" sz="2400" dirty="0">
                <a:solidFill>
                  <a:schemeClr val="bg1"/>
                </a:solidFill>
                <a:latin typeface="Carlito"/>
                <a:cs typeface="Carlito"/>
              </a:rPr>
              <a:t>2004) </a:t>
            </a:r>
            <a:r>
              <a:rPr lang="it-IT" sz="2400" spc="-10" dirty="0">
                <a:solidFill>
                  <a:schemeClr val="bg1"/>
                </a:solidFill>
                <a:latin typeface="Carlito"/>
                <a:cs typeface="Carlito"/>
              </a:rPr>
              <a:t>di Mantova in occasione di </a:t>
            </a:r>
            <a:r>
              <a:rPr lang="it-IT" sz="2400" spc="-10" dirty="0" smtClean="0">
                <a:solidFill>
                  <a:schemeClr val="bg1"/>
                </a:solidFill>
                <a:latin typeface="Carlito"/>
                <a:cs typeface="Carlito"/>
              </a:rPr>
              <a:t>18PLUS.</a:t>
            </a:r>
            <a:endParaRPr lang="it-IT" sz="2400" spc="-10" dirty="0">
              <a:solidFill>
                <a:schemeClr val="bg1"/>
              </a:solidFill>
              <a:latin typeface="Carlito"/>
              <a:cs typeface="Carlito"/>
            </a:endParaRPr>
          </a:p>
          <a:p>
            <a:pPr marR="720090" algn="just">
              <a:lnSpc>
                <a:spcPct val="90000"/>
              </a:lnSpc>
              <a:spcBef>
                <a:spcPts val="434"/>
              </a:spcBef>
            </a:pPr>
            <a:r>
              <a:rPr lang="it-IT" sz="2000" spc="-10" dirty="0">
                <a:solidFill>
                  <a:schemeClr val="bg1"/>
                </a:solidFill>
                <a:latin typeface="Carlito"/>
                <a:cs typeface="Carlito"/>
              </a:rPr>
              <a:t>La SUPERCARD consentirà accesso libero</a:t>
            </a:r>
            <a:r>
              <a:rPr lang="it-IT" sz="2000" spc="-15" dirty="0">
                <a:solidFill>
                  <a:schemeClr val="bg1"/>
                </a:solidFill>
                <a:latin typeface="Carlito"/>
                <a:cs typeface="Carlito"/>
              </a:rPr>
              <a:t>  </a:t>
            </a:r>
            <a:r>
              <a:rPr lang="it-IT" sz="2000" spc="-10" dirty="0">
                <a:solidFill>
                  <a:schemeClr val="bg1"/>
                </a:solidFill>
                <a:latin typeface="Carlito"/>
                <a:cs typeface="Carlito"/>
              </a:rPr>
              <a:t>per </a:t>
            </a: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12 mesi e </a:t>
            </a:r>
            <a:r>
              <a:rPr lang="it-IT" sz="2000" spc="-10" dirty="0">
                <a:solidFill>
                  <a:schemeClr val="bg1"/>
                </a:solidFill>
                <a:latin typeface="Carlito"/>
                <a:cs typeface="Carlito"/>
              </a:rPr>
              <a:t>ogni </a:t>
            </a:r>
            <a:r>
              <a:rPr lang="it-IT" sz="2000" spc="-20" dirty="0">
                <a:solidFill>
                  <a:schemeClr val="bg1"/>
                </a:solidFill>
                <a:latin typeface="Carlito"/>
                <a:cs typeface="Carlito"/>
              </a:rPr>
              <a:t>volta </a:t>
            </a: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che </a:t>
            </a:r>
            <a:r>
              <a:rPr lang="it-IT" sz="2000" spc="-15" dirty="0">
                <a:solidFill>
                  <a:schemeClr val="bg1"/>
                </a:solidFill>
                <a:latin typeface="Carlito"/>
                <a:cs typeface="Carlito"/>
              </a:rPr>
              <a:t>vorranno </a:t>
            </a: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a_ </a:t>
            </a:r>
          </a:p>
          <a:p>
            <a:pPr marL="342900" marR="720090" indent="-342900" algn="just">
              <a:lnSpc>
                <a:spcPct val="90000"/>
              </a:lnSpc>
              <a:spcBef>
                <a:spcPts val="434"/>
              </a:spcBef>
              <a:buFontTx/>
              <a:buChar char="-"/>
            </a:pP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musei </a:t>
            </a:r>
            <a:r>
              <a:rPr lang="it-IT" sz="2000" spc="-20" dirty="0">
                <a:solidFill>
                  <a:schemeClr val="bg1"/>
                </a:solidFill>
                <a:latin typeface="Carlito"/>
                <a:cs typeface="Carlito"/>
              </a:rPr>
              <a:t>Palazzo </a:t>
            </a:r>
            <a:r>
              <a:rPr lang="it-IT" sz="2000" spc="-85" dirty="0">
                <a:solidFill>
                  <a:schemeClr val="bg1"/>
                </a:solidFill>
                <a:latin typeface="Carlito"/>
                <a:cs typeface="Carlito"/>
              </a:rPr>
              <a:t>Te, </a:t>
            </a:r>
            <a:r>
              <a:rPr lang="it-IT" sz="2000" spc="-25" dirty="0">
                <a:solidFill>
                  <a:schemeClr val="bg1"/>
                </a:solidFill>
                <a:latin typeface="Carlito"/>
                <a:cs typeface="Carlito"/>
              </a:rPr>
              <a:t>Palazzo </a:t>
            </a: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e </a:t>
            </a:r>
            <a:r>
              <a:rPr lang="it-IT" sz="2000" spc="-50" dirty="0">
                <a:solidFill>
                  <a:schemeClr val="bg1"/>
                </a:solidFill>
                <a:latin typeface="Carlito"/>
                <a:cs typeface="Carlito"/>
              </a:rPr>
              <a:t>Tempio </a:t>
            </a: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di </a:t>
            </a:r>
            <a:r>
              <a:rPr lang="it-IT" sz="2000" spc="-10" dirty="0">
                <a:solidFill>
                  <a:schemeClr val="bg1"/>
                </a:solidFill>
                <a:latin typeface="Carlito"/>
                <a:cs typeface="Carlito"/>
              </a:rPr>
              <a:t>San  </a:t>
            </a:r>
            <a:r>
              <a:rPr lang="it-IT" sz="2000" spc="-15" dirty="0">
                <a:solidFill>
                  <a:schemeClr val="bg1"/>
                </a:solidFill>
                <a:latin typeface="Carlito"/>
                <a:cs typeface="Carlito"/>
              </a:rPr>
              <a:t>Sebastiano, </a:t>
            </a:r>
            <a:r>
              <a:rPr lang="it-IT" sz="2000" spc="-20" dirty="0">
                <a:solidFill>
                  <a:schemeClr val="bg1"/>
                </a:solidFill>
                <a:latin typeface="Carlito"/>
                <a:cs typeface="Carlito"/>
              </a:rPr>
              <a:t>Palazzo </a:t>
            </a:r>
            <a:r>
              <a:rPr lang="it-IT" sz="2000" spc="-155" dirty="0">
                <a:solidFill>
                  <a:schemeClr val="bg1"/>
                </a:solidFill>
                <a:latin typeface="Arial"/>
                <a:cs typeface="Arial"/>
              </a:rPr>
              <a:t>d’Arco di Mantova, </a:t>
            </a:r>
          </a:p>
          <a:p>
            <a:pPr marL="342900" marR="720090" indent="-342900" algn="just">
              <a:lnSpc>
                <a:spcPct val="90000"/>
              </a:lnSpc>
              <a:spcBef>
                <a:spcPts val="434"/>
              </a:spcBef>
              <a:buFontTx/>
              <a:buChar char="-"/>
            </a:pPr>
            <a:r>
              <a:rPr lang="it-IT" sz="2000" spc="-60" dirty="0">
                <a:solidFill>
                  <a:schemeClr val="bg1"/>
                </a:solidFill>
                <a:latin typeface="Carlito"/>
                <a:cs typeface="Carlito"/>
              </a:rPr>
              <a:t>Teatro </a:t>
            </a:r>
            <a:r>
              <a:rPr lang="it-IT" sz="2000" spc="-114" dirty="0">
                <a:solidFill>
                  <a:schemeClr val="bg1"/>
                </a:solidFill>
                <a:latin typeface="Arial"/>
                <a:cs typeface="Arial"/>
              </a:rPr>
              <a:t>all’Antica  </a:t>
            </a: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di </a:t>
            </a:r>
            <a:r>
              <a:rPr lang="it-IT" sz="2000" spc="-10" dirty="0">
                <a:solidFill>
                  <a:schemeClr val="bg1"/>
                </a:solidFill>
                <a:latin typeface="Carlito"/>
                <a:cs typeface="Carlito"/>
              </a:rPr>
              <a:t>Sabbioneta, </a:t>
            </a:r>
          </a:p>
          <a:p>
            <a:pPr marL="342900" marR="720090" indent="-342900" algn="just">
              <a:lnSpc>
                <a:spcPct val="90000"/>
              </a:lnSpc>
              <a:spcBef>
                <a:spcPts val="434"/>
              </a:spcBef>
              <a:buFontTx/>
              <a:buChar char="-"/>
            </a:pP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Museo </a:t>
            </a:r>
            <a:r>
              <a:rPr lang="it-IT" sz="2000" spc="-15" dirty="0">
                <a:solidFill>
                  <a:schemeClr val="bg1"/>
                </a:solidFill>
                <a:latin typeface="Carlito"/>
                <a:cs typeface="Carlito"/>
              </a:rPr>
              <a:t>Goffredo </a:t>
            </a: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Bellini </a:t>
            </a:r>
            <a:r>
              <a:rPr lang="it-IT" sz="2000" dirty="0">
                <a:solidFill>
                  <a:schemeClr val="bg1"/>
                </a:solidFill>
                <a:latin typeface="Carlito"/>
                <a:cs typeface="Carlito"/>
              </a:rPr>
              <a:t>di  </a:t>
            </a: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Asola</a:t>
            </a:r>
            <a:r>
              <a:rPr lang="it-IT" sz="2000" spc="-15" dirty="0">
                <a:solidFill>
                  <a:schemeClr val="bg1"/>
                </a:solidFill>
                <a:latin typeface="Carlito"/>
                <a:cs typeface="Carlito"/>
              </a:rPr>
              <a:t>.</a:t>
            </a:r>
          </a:p>
          <a:p>
            <a:pPr marR="720090" algn="just">
              <a:lnSpc>
                <a:spcPct val="90000"/>
              </a:lnSpc>
              <a:spcBef>
                <a:spcPts val="434"/>
              </a:spcBef>
            </a:pP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Include </a:t>
            </a:r>
            <a:r>
              <a:rPr lang="it-IT" sz="2000" spc="-10" dirty="0">
                <a:solidFill>
                  <a:schemeClr val="bg1"/>
                </a:solidFill>
                <a:latin typeface="Carlito"/>
                <a:cs typeface="Carlito"/>
              </a:rPr>
              <a:t>inoltre </a:t>
            </a:r>
            <a:r>
              <a:rPr lang="it-IT" sz="2000" spc="-15" dirty="0">
                <a:solidFill>
                  <a:schemeClr val="bg1"/>
                </a:solidFill>
                <a:latin typeface="Carlito"/>
                <a:cs typeface="Carlito"/>
              </a:rPr>
              <a:t>numerose </a:t>
            </a:r>
            <a:r>
              <a:rPr lang="it-IT" sz="2000" spc="-10" dirty="0">
                <a:solidFill>
                  <a:schemeClr val="bg1"/>
                </a:solidFill>
                <a:latin typeface="Carlito"/>
                <a:cs typeface="Carlito"/>
              </a:rPr>
              <a:t>riduzioni </a:t>
            </a: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e  occasioni </a:t>
            </a:r>
            <a:r>
              <a:rPr lang="it-IT" sz="2000" spc="-10" dirty="0">
                <a:solidFill>
                  <a:schemeClr val="bg1"/>
                </a:solidFill>
                <a:latin typeface="Carlito"/>
                <a:cs typeface="Carlito"/>
              </a:rPr>
              <a:t>speciali per </a:t>
            </a:r>
            <a:r>
              <a:rPr lang="it-IT" sz="2000" spc="-15" dirty="0">
                <a:solidFill>
                  <a:schemeClr val="bg1"/>
                </a:solidFill>
                <a:latin typeface="Carlito"/>
                <a:cs typeface="Carlito"/>
              </a:rPr>
              <a:t>assistere </a:t>
            </a: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ai migliori  </a:t>
            </a:r>
            <a:r>
              <a:rPr lang="it-IT" sz="2000" spc="-15" dirty="0">
                <a:solidFill>
                  <a:schemeClr val="bg1"/>
                </a:solidFill>
                <a:latin typeface="Carlito"/>
                <a:cs typeface="Carlito"/>
              </a:rPr>
              <a:t>eventi </a:t>
            </a:r>
            <a:r>
              <a:rPr lang="it-IT" sz="2000" spc="-10" dirty="0">
                <a:solidFill>
                  <a:schemeClr val="bg1"/>
                </a:solidFill>
                <a:latin typeface="Carlito"/>
                <a:cs typeface="Carlito"/>
              </a:rPr>
              <a:t>artistico-culturali della </a:t>
            </a:r>
            <a:r>
              <a:rPr lang="it-IT" sz="2000" spc="-20" dirty="0">
                <a:solidFill>
                  <a:schemeClr val="bg1"/>
                </a:solidFill>
                <a:latin typeface="Carlito"/>
                <a:cs typeface="Carlito"/>
              </a:rPr>
              <a:t>città</a:t>
            </a:r>
            <a:r>
              <a:rPr lang="it-IT" sz="2000" spc="75" dirty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lang="it-IT" sz="2000" spc="-5" dirty="0">
                <a:solidFill>
                  <a:schemeClr val="bg1"/>
                </a:solidFill>
                <a:latin typeface="Carlito"/>
                <a:cs typeface="Carlito"/>
              </a:rPr>
              <a:t>!</a:t>
            </a:r>
            <a:endParaRPr lang="it-IT" sz="2000" dirty="0">
              <a:solidFill>
                <a:schemeClr val="bg1"/>
              </a:solidFill>
              <a:latin typeface="Carlito"/>
              <a:cs typeface="Carlito"/>
            </a:endParaRPr>
          </a:p>
        </p:txBody>
      </p:sp>
      <p:sp>
        <p:nvSpPr>
          <p:cNvPr id="8" name="Connettore 7"/>
          <p:cNvSpPr/>
          <p:nvPr/>
        </p:nvSpPr>
        <p:spPr>
          <a:xfrm>
            <a:off x="990600" y="1364877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 smtClean="0">
                <a:solidFill>
                  <a:srgbClr val="01A5AE"/>
                </a:solidFill>
              </a:rPr>
              <a:t>2</a:t>
            </a:r>
            <a:endParaRPr lang="it-IT" sz="3600" dirty="0">
              <a:solidFill>
                <a:srgbClr val="01A5AE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4724400" y="217170"/>
            <a:ext cx="28194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bject 12"/>
          <p:cNvSpPr/>
          <p:nvPr/>
        </p:nvSpPr>
        <p:spPr>
          <a:xfrm rot="10800000">
            <a:off x="152400" y="2400298"/>
            <a:ext cx="7162800" cy="3009901"/>
          </a:xfrm>
          <a:custGeom>
            <a:avLst/>
            <a:gdLst/>
            <a:ahLst/>
            <a:cxnLst/>
            <a:rect l="l" t="t" r="r" b="b"/>
            <a:pathLst>
              <a:path w="4509770" h="2298700">
                <a:moveTo>
                  <a:pt x="3757930" y="0"/>
                </a:moveTo>
                <a:lnTo>
                  <a:pt x="751586" y="0"/>
                </a:lnTo>
                <a:lnTo>
                  <a:pt x="0" y="1149095"/>
                </a:lnTo>
                <a:lnTo>
                  <a:pt x="751586" y="2298191"/>
                </a:lnTo>
                <a:lnTo>
                  <a:pt x="3757930" y="2298191"/>
                </a:lnTo>
                <a:lnTo>
                  <a:pt x="3832468" y="2292610"/>
                </a:lnTo>
                <a:lnTo>
                  <a:pt x="3904933" y="2276217"/>
                </a:lnTo>
                <a:lnTo>
                  <a:pt x="3974978" y="2249539"/>
                </a:lnTo>
                <a:lnTo>
                  <a:pt x="4042259" y="2213103"/>
                </a:lnTo>
                <a:lnTo>
                  <a:pt x="4074756" y="2191390"/>
                </a:lnTo>
                <a:lnTo>
                  <a:pt x="4106432" y="2167435"/>
                </a:lnTo>
                <a:lnTo>
                  <a:pt x="4137246" y="2141304"/>
                </a:lnTo>
                <a:lnTo>
                  <a:pt x="4167152" y="2113063"/>
                </a:lnTo>
                <a:lnTo>
                  <a:pt x="4196110" y="2082777"/>
                </a:lnTo>
                <a:lnTo>
                  <a:pt x="4224074" y="2050512"/>
                </a:lnTo>
                <a:lnTo>
                  <a:pt x="4251003" y="2016335"/>
                </a:lnTo>
                <a:lnTo>
                  <a:pt x="4276854" y="1980310"/>
                </a:lnTo>
                <a:lnTo>
                  <a:pt x="4301582" y="1942504"/>
                </a:lnTo>
                <a:lnTo>
                  <a:pt x="4325146" y="1902983"/>
                </a:lnTo>
                <a:lnTo>
                  <a:pt x="4347502" y="1861813"/>
                </a:lnTo>
                <a:lnTo>
                  <a:pt x="4368606" y="1819058"/>
                </a:lnTo>
                <a:lnTo>
                  <a:pt x="4388417" y="1774786"/>
                </a:lnTo>
                <a:lnTo>
                  <a:pt x="4406890" y="1729062"/>
                </a:lnTo>
                <a:lnTo>
                  <a:pt x="4423983" y="1681952"/>
                </a:lnTo>
                <a:lnTo>
                  <a:pt x="4439653" y="1633521"/>
                </a:lnTo>
                <a:lnTo>
                  <a:pt x="4453856" y="1583836"/>
                </a:lnTo>
                <a:lnTo>
                  <a:pt x="4466549" y="1532963"/>
                </a:lnTo>
                <a:lnTo>
                  <a:pt x="4477690" y="1480966"/>
                </a:lnTo>
                <a:lnTo>
                  <a:pt x="4487235" y="1427913"/>
                </a:lnTo>
                <a:lnTo>
                  <a:pt x="4495141" y="1373868"/>
                </a:lnTo>
                <a:lnTo>
                  <a:pt x="4501365" y="1318898"/>
                </a:lnTo>
                <a:lnTo>
                  <a:pt x="4505864" y="1263069"/>
                </a:lnTo>
                <a:lnTo>
                  <a:pt x="4508596" y="1206446"/>
                </a:lnTo>
                <a:lnTo>
                  <a:pt x="4509516" y="1149095"/>
                </a:lnTo>
                <a:lnTo>
                  <a:pt x="4508596" y="1091745"/>
                </a:lnTo>
                <a:lnTo>
                  <a:pt x="4505864" y="1035122"/>
                </a:lnTo>
                <a:lnTo>
                  <a:pt x="4501365" y="979293"/>
                </a:lnTo>
                <a:lnTo>
                  <a:pt x="4495141" y="924323"/>
                </a:lnTo>
                <a:lnTo>
                  <a:pt x="4487235" y="870278"/>
                </a:lnTo>
                <a:lnTo>
                  <a:pt x="4477690" y="817225"/>
                </a:lnTo>
                <a:lnTo>
                  <a:pt x="4466549" y="765228"/>
                </a:lnTo>
                <a:lnTo>
                  <a:pt x="4453856" y="714355"/>
                </a:lnTo>
                <a:lnTo>
                  <a:pt x="4439653" y="664670"/>
                </a:lnTo>
                <a:lnTo>
                  <a:pt x="4423983" y="616239"/>
                </a:lnTo>
                <a:lnTo>
                  <a:pt x="4406890" y="569129"/>
                </a:lnTo>
                <a:lnTo>
                  <a:pt x="4388417" y="523405"/>
                </a:lnTo>
                <a:lnTo>
                  <a:pt x="4368606" y="479133"/>
                </a:lnTo>
                <a:lnTo>
                  <a:pt x="4347502" y="436378"/>
                </a:lnTo>
                <a:lnTo>
                  <a:pt x="4325146" y="395208"/>
                </a:lnTo>
                <a:lnTo>
                  <a:pt x="4301582" y="355687"/>
                </a:lnTo>
                <a:lnTo>
                  <a:pt x="4276854" y="317881"/>
                </a:lnTo>
                <a:lnTo>
                  <a:pt x="4251003" y="281856"/>
                </a:lnTo>
                <a:lnTo>
                  <a:pt x="4224074" y="247679"/>
                </a:lnTo>
                <a:lnTo>
                  <a:pt x="4196110" y="215414"/>
                </a:lnTo>
                <a:lnTo>
                  <a:pt x="4167152" y="185128"/>
                </a:lnTo>
                <a:lnTo>
                  <a:pt x="4137246" y="156887"/>
                </a:lnTo>
                <a:lnTo>
                  <a:pt x="4106432" y="130756"/>
                </a:lnTo>
                <a:lnTo>
                  <a:pt x="4074756" y="106801"/>
                </a:lnTo>
                <a:lnTo>
                  <a:pt x="4042259" y="85088"/>
                </a:lnTo>
                <a:lnTo>
                  <a:pt x="4008986" y="65683"/>
                </a:lnTo>
                <a:lnTo>
                  <a:pt x="3940279" y="34060"/>
                </a:lnTo>
                <a:lnTo>
                  <a:pt x="3868981" y="12459"/>
                </a:lnTo>
                <a:lnTo>
                  <a:pt x="3795437" y="1406"/>
                </a:lnTo>
                <a:lnTo>
                  <a:pt x="3757930" y="0"/>
                </a:lnTo>
                <a:close/>
              </a:path>
            </a:pathLst>
          </a:custGeom>
          <a:solidFill>
            <a:srgbClr val="01A5AE"/>
          </a:solidFill>
          <a:ln>
            <a:solidFill>
              <a:srgbClr val="D2D9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90721" y="185697"/>
            <a:ext cx="521589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it-IT" spc="-420" dirty="0" err="1" smtClean="0"/>
              <a:t>DiscoverEU</a:t>
            </a:r>
            <a:endParaRPr spc="-204" dirty="0"/>
          </a:p>
        </p:txBody>
      </p:sp>
      <p:sp>
        <p:nvSpPr>
          <p:cNvPr id="3" name="Rettangolo 2"/>
          <p:cNvSpPr/>
          <p:nvPr/>
        </p:nvSpPr>
        <p:spPr>
          <a:xfrm>
            <a:off x="685800" y="2752899"/>
            <a:ext cx="5715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  <a:latin typeface="Carlito"/>
              </a:rPr>
              <a:t>Cos'è </a:t>
            </a:r>
            <a:r>
              <a:rPr lang="it-IT" sz="2400" dirty="0" err="1">
                <a:solidFill>
                  <a:schemeClr val="bg1"/>
                </a:solidFill>
                <a:latin typeface="Carlito"/>
              </a:rPr>
              <a:t>DiscoverEU</a:t>
            </a:r>
            <a:r>
              <a:rPr lang="it-IT" sz="2400" dirty="0">
                <a:solidFill>
                  <a:schemeClr val="bg1"/>
                </a:solidFill>
                <a:latin typeface="Carlito"/>
              </a:rPr>
              <a:t>?</a:t>
            </a:r>
          </a:p>
          <a:p>
            <a:r>
              <a:rPr lang="it-IT" sz="2400" dirty="0" err="1">
                <a:solidFill>
                  <a:schemeClr val="bg1"/>
                </a:solidFill>
                <a:latin typeface="Carlito"/>
              </a:rPr>
              <a:t>DiscoverEU</a:t>
            </a:r>
            <a:r>
              <a:rPr lang="it-IT" sz="2400" dirty="0">
                <a:solidFill>
                  <a:schemeClr val="bg1"/>
                </a:solidFill>
                <a:latin typeface="Carlito"/>
              </a:rPr>
              <a:t> è un programma dell'Unione Europea che ti dà l'opportunità di scoprire l'Europa attraverso esperienze di apprendimento. Viaggiando prevalentemente in treno. 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0" y="1752600"/>
            <a:ext cx="3157575" cy="4466159"/>
          </a:xfrm>
          <a:prstGeom prst="rect">
            <a:avLst/>
          </a:prstGeom>
        </p:spPr>
      </p:pic>
      <p:sp>
        <p:nvSpPr>
          <p:cNvPr id="7" name="Connettore 6"/>
          <p:cNvSpPr/>
          <p:nvPr/>
        </p:nvSpPr>
        <p:spPr>
          <a:xfrm>
            <a:off x="722586" y="2095498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 smtClean="0">
                <a:solidFill>
                  <a:srgbClr val="01A5AE"/>
                </a:solidFill>
              </a:rPr>
              <a:t>3</a:t>
            </a:r>
            <a:endParaRPr lang="it-IT" sz="3600" dirty="0">
              <a:solidFill>
                <a:srgbClr val="01A5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344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28600" y="1371600"/>
            <a:ext cx="5029200" cy="4953000"/>
          </a:xfrm>
          <a:prstGeom prst="ellipse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831870" y="2416939"/>
            <a:ext cx="391493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>
                <a:solidFill>
                  <a:schemeClr val="bg1"/>
                </a:solidFill>
                <a:latin typeface="Carlito"/>
              </a:rPr>
              <a:t>Per i soli nati nel 2004 residenti in tutta la provincia, da sabato scorso è attivo il contest “LA COSTITUZIONE IN UN REEL” una iniziativa proposta all’interno del progetto 18plus. In palio un viaggio con </a:t>
            </a:r>
            <a:r>
              <a:rPr lang="it-IT" sz="2000" dirty="0" err="1">
                <a:solidFill>
                  <a:schemeClr val="bg1"/>
                </a:solidFill>
                <a:latin typeface="Carlito"/>
              </a:rPr>
              <a:t>scuolaZOO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, </a:t>
            </a:r>
            <a:r>
              <a:rPr lang="it-IT" sz="2000" dirty="0" err="1">
                <a:solidFill>
                  <a:schemeClr val="bg1"/>
                </a:solidFill>
                <a:latin typeface="Carlito"/>
              </a:rPr>
              <a:t>aripods</a:t>
            </a:r>
            <a:r>
              <a:rPr lang="it-IT" sz="2000" dirty="0">
                <a:solidFill>
                  <a:schemeClr val="bg1"/>
                </a:solidFill>
                <a:latin typeface="Carlito"/>
              </a:rPr>
              <a:t>, cassa Bluetooth, biglietti per </a:t>
            </a:r>
            <a:r>
              <a:rPr lang="it-IT" sz="2000" dirty="0" err="1">
                <a:solidFill>
                  <a:schemeClr val="bg1"/>
                </a:solidFill>
                <a:latin typeface="Carlito"/>
              </a:rPr>
              <a:t>BikeIn</a:t>
            </a:r>
            <a:endParaRPr lang="it-IT" sz="2000" dirty="0">
              <a:solidFill>
                <a:schemeClr val="bg1"/>
              </a:solidFill>
              <a:latin typeface="Carlito"/>
              <a:ea typeface="Cambria Math" panose="020405030504060302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362201" y="228600"/>
            <a:ext cx="71628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bject 2"/>
          <p:cNvSpPr txBox="1">
            <a:spLocks noGrp="1"/>
          </p:cNvSpPr>
          <p:nvPr>
            <p:ph type="title"/>
          </p:nvPr>
        </p:nvSpPr>
        <p:spPr>
          <a:xfrm>
            <a:off x="2514600" y="245005"/>
            <a:ext cx="6715762" cy="65466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445" algn="ctr">
              <a:lnSpc>
                <a:spcPts val="5020"/>
              </a:lnSpc>
              <a:spcBef>
                <a:spcPts val="105"/>
              </a:spcBef>
            </a:pPr>
            <a:r>
              <a:rPr spc="-409" dirty="0" smtClean="0"/>
              <a:t> </a:t>
            </a:r>
            <a:r>
              <a:rPr lang="it-IT" spc="-245" dirty="0" smtClean="0"/>
              <a:t>LA COSTITUZIONE IN UN REEL</a:t>
            </a:r>
            <a:endParaRPr spc="575" dirty="0"/>
          </a:p>
        </p:txBody>
      </p:sp>
      <p:sp>
        <p:nvSpPr>
          <p:cNvPr id="9" name="Freccia a destra 8"/>
          <p:cNvSpPr/>
          <p:nvPr/>
        </p:nvSpPr>
        <p:spPr>
          <a:xfrm>
            <a:off x="5452238" y="5387590"/>
            <a:ext cx="1329559" cy="534416"/>
          </a:xfrm>
          <a:prstGeom prst="rightArrow">
            <a:avLst/>
          </a:prstGeom>
          <a:solidFill>
            <a:srgbClr val="01A5A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a destra 9"/>
          <p:cNvSpPr/>
          <p:nvPr/>
        </p:nvSpPr>
        <p:spPr>
          <a:xfrm>
            <a:off x="5452240" y="3536616"/>
            <a:ext cx="1329559" cy="534416"/>
          </a:xfrm>
          <a:prstGeom prst="rightArrow">
            <a:avLst/>
          </a:prstGeom>
          <a:solidFill>
            <a:srgbClr val="01A5A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a destra 11"/>
          <p:cNvSpPr/>
          <p:nvPr/>
        </p:nvSpPr>
        <p:spPr>
          <a:xfrm>
            <a:off x="5452239" y="1700803"/>
            <a:ext cx="1329559" cy="534416"/>
          </a:xfrm>
          <a:prstGeom prst="rightArrow">
            <a:avLst/>
          </a:prstGeom>
          <a:solidFill>
            <a:srgbClr val="01A5A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arrotondato 12"/>
          <p:cNvSpPr/>
          <p:nvPr/>
        </p:nvSpPr>
        <p:spPr>
          <a:xfrm>
            <a:off x="7086600" y="1524000"/>
            <a:ext cx="4634538" cy="934045"/>
          </a:xfrm>
          <a:prstGeom prst="roundRect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onnettore 13"/>
          <p:cNvSpPr/>
          <p:nvPr/>
        </p:nvSpPr>
        <p:spPr>
          <a:xfrm>
            <a:off x="990600" y="1504571"/>
            <a:ext cx="609600" cy="6096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>
                <a:solidFill>
                  <a:srgbClr val="01A5AE"/>
                </a:solidFill>
              </a:rPr>
              <a:t>4</a:t>
            </a:r>
          </a:p>
        </p:txBody>
      </p:sp>
      <p:sp>
        <p:nvSpPr>
          <p:cNvPr id="2" name="Rettangolo 1"/>
          <p:cNvSpPr/>
          <p:nvPr/>
        </p:nvSpPr>
        <p:spPr>
          <a:xfrm>
            <a:off x="7086600" y="1552513"/>
            <a:ext cx="46345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>
                <a:solidFill>
                  <a:schemeClr val="bg1"/>
                </a:solidFill>
                <a:latin typeface="Carlito"/>
              </a:rPr>
              <a:t>Il contest prevede la realizzazione di contenuti unici, originali e sorprendenti a partire dai 12 principi fondamentali della Costituzione.</a:t>
            </a:r>
          </a:p>
        </p:txBody>
      </p:sp>
      <p:sp>
        <p:nvSpPr>
          <p:cNvPr id="15" name="Rettangolo arrotondato 14"/>
          <p:cNvSpPr/>
          <p:nvPr/>
        </p:nvSpPr>
        <p:spPr>
          <a:xfrm>
            <a:off x="7086600" y="2625174"/>
            <a:ext cx="4634538" cy="2404026"/>
          </a:xfrm>
          <a:prstGeom prst="roundRect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7086600" y="2772773"/>
            <a:ext cx="463453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>
                <a:solidFill>
                  <a:schemeClr val="bg1"/>
                </a:solidFill>
                <a:latin typeface="Carlito"/>
              </a:rPr>
              <a:t>Per finalizzare l’invio dei contenuti bisogna: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  <a:latin typeface="Carlito"/>
              </a:rPr>
              <a:t>Seguire il profilo </a:t>
            </a:r>
            <a:r>
              <a:rPr lang="it-IT" sz="1600" dirty="0" err="1">
                <a:solidFill>
                  <a:schemeClr val="bg1"/>
                </a:solidFill>
                <a:latin typeface="Carlito"/>
              </a:rPr>
              <a:t>Instagram</a:t>
            </a:r>
            <a:r>
              <a:rPr lang="it-IT" sz="1600" dirty="0">
                <a:solidFill>
                  <a:schemeClr val="bg1"/>
                </a:solidFill>
                <a:latin typeface="Carlito"/>
              </a:rPr>
              <a:t> </a:t>
            </a:r>
            <a:r>
              <a:rPr lang="it-IT" sz="1600" b="1" dirty="0">
                <a:solidFill>
                  <a:schemeClr val="bg1"/>
                </a:solidFill>
                <a:latin typeface="Carlito"/>
              </a:rPr>
              <a:t>@weare18plus_mn</a:t>
            </a:r>
            <a:endParaRPr lang="it-IT" sz="1600" dirty="0">
              <a:solidFill>
                <a:schemeClr val="bg1"/>
              </a:solidFill>
              <a:latin typeface="Carlito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  <a:latin typeface="Carlito"/>
              </a:rPr>
              <a:t>Postare </a:t>
            </a:r>
            <a:r>
              <a:rPr lang="it-IT" sz="1600" u="sng" dirty="0">
                <a:solidFill>
                  <a:schemeClr val="bg1"/>
                </a:solidFill>
                <a:latin typeface="Carlito"/>
              </a:rPr>
              <a:t>sul proprio profilo personale</a:t>
            </a:r>
            <a:r>
              <a:rPr lang="it-IT" sz="1600" dirty="0">
                <a:solidFill>
                  <a:schemeClr val="bg1"/>
                </a:solidFill>
                <a:latin typeface="Carlito"/>
              </a:rPr>
              <a:t> il </a:t>
            </a:r>
            <a:r>
              <a:rPr lang="it-IT" sz="1600" dirty="0" err="1">
                <a:solidFill>
                  <a:schemeClr val="bg1"/>
                </a:solidFill>
                <a:latin typeface="Carlito"/>
              </a:rPr>
              <a:t>reel</a:t>
            </a:r>
            <a:r>
              <a:rPr lang="it-IT" sz="1600" dirty="0">
                <a:solidFill>
                  <a:schemeClr val="bg1"/>
                </a:solidFill>
                <a:latin typeface="Carlito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Carlito"/>
              </a:rPr>
              <a:t>taggando</a:t>
            </a:r>
            <a:r>
              <a:rPr lang="it-IT" sz="1600" dirty="0">
                <a:solidFill>
                  <a:schemeClr val="bg1"/>
                </a:solidFill>
                <a:latin typeface="Carlito"/>
              </a:rPr>
              <a:t> @ weare18plus_mn usando gli </a:t>
            </a:r>
            <a:r>
              <a:rPr lang="it-IT" sz="1600" dirty="0" err="1">
                <a:solidFill>
                  <a:schemeClr val="bg1"/>
                </a:solidFill>
                <a:latin typeface="Carlito"/>
              </a:rPr>
              <a:t>hashtag</a:t>
            </a:r>
            <a:r>
              <a:rPr lang="it-IT" sz="1600" dirty="0">
                <a:solidFill>
                  <a:schemeClr val="bg1"/>
                </a:solidFill>
                <a:latin typeface="Carlito"/>
              </a:rPr>
              <a:t>:</a:t>
            </a:r>
            <a:br>
              <a:rPr lang="it-IT" sz="1600" dirty="0">
                <a:solidFill>
                  <a:schemeClr val="bg1"/>
                </a:solidFill>
                <a:latin typeface="Carlito"/>
              </a:rPr>
            </a:br>
            <a:r>
              <a:rPr lang="it-IT" sz="1600" dirty="0">
                <a:solidFill>
                  <a:schemeClr val="bg1"/>
                </a:solidFill>
                <a:latin typeface="Carlito"/>
              </a:rPr>
              <a:t>#</a:t>
            </a:r>
            <a:r>
              <a:rPr lang="it-IT" sz="1600" dirty="0" err="1">
                <a:solidFill>
                  <a:schemeClr val="bg1"/>
                </a:solidFill>
                <a:latin typeface="Carlito"/>
              </a:rPr>
              <a:t>lacostituzioneinunreel</a:t>
            </a:r>
            <a:r>
              <a:rPr lang="it-IT" sz="1600" dirty="0">
                <a:solidFill>
                  <a:schemeClr val="bg1"/>
                </a:solidFill>
                <a:latin typeface="Carlito"/>
              </a:rPr>
              <a:t> #costituzione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1600" dirty="0" smtClean="0">
                <a:solidFill>
                  <a:schemeClr val="bg1"/>
                </a:solidFill>
                <a:latin typeface="Carlito"/>
              </a:rPr>
              <a:t>Compilare </a:t>
            </a:r>
            <a:r>
              <a:rPr lang="it-IT" sz="1600" dirty="0">
                <a:solidFill>
                  <a:schemeClr val="bg1"/>
                </a:solidFill>
                <a:latin typeface="Carlito"/>
              </a:rPr>
              <a:t>il seguente modulo (link) inserendo i propri dati</a:t>
            </a:r>
            <a:endParaRPr lang="it-IT" sz="1600" b="0" i="0" dirty="0">
              <a:solidFill>
                <a:schemeClr val="bg1"/>
              </a:solidFill>
              <a:effectLst/>
              <a:latin typeface="Carlito"/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7086600" y="5181600"/>
            <a:ext cx="4648200" cy="946396"/>
          </a:xfrm>
          <a:prstGeom prst="roundRect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7086600" y="5230911"/>
            <a:ext cx="46413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>
                <a:solidFill>
                  <a:schemeClr val="bg1"/>
                </a:solidFill>
                <a:latin typeface="Oxygen"/>
              </a:rPr>
              <a:t>I contenuti (</a:t>
            </a:r>
            <a:r>
              <a:rPr lang="it-IT" sz="1600" dirty="0" err="1">
                <a:solidFill>
                  <a:schemeClr val="bg1"/>
                </a:solidFill>
                <a:latin typeface="Oxygen"/>
              </a:rPr>
              <a:t>reel</a:t>
            </a:r>
            <a:r>
              <a:rPr lang="it-IT" sz="1600" dirty="0">
                <a:solidFill>
                  <a:schemeClr val="bg1"/>
                </a:solidFill>
                <a:latin typeface="Oxygen"/>
              </a:rPr>
              <a:t>, video, foto, </a:t>
            </a:r>
            <a:r>
              <a:rPr lang="it-IT" sz="1600" dirty="0" err="1">
                <a:solidFill>
                  <a:schemeClr val="bg1"/>
                </a:solidFill>
                <a:latin typeface="Oxygen"/>
              </a:rPr>
              <a:t>ecc</a:t>
            </a:r>
            <a:r>
              <a:rPr lang="it-IT" sz="1600" dirty="0">
                <a:solidFill>
                  <a:schemeClr val="bg1"/>
                </a:solidFill>
                <a:latin typeface="Oxygen"/>
              </a:rPr>
              <a:t>) possono </a:t>
            </a:r>
            <a:r>
              <a:rPr lang="it-IT" sz="1600" dirty="0" smtClean="0">
                <a:solidFill>
                  <a:schemeClr val="bg1"/>
                </a:solidFill>
                <a:latin typeface="Oxygen"/>
              </a:rPr>
              <a:t>essere condivisi</a:t>
            </a:r>
            <a:r>
              <a:rPr lang="it-IT" sz="1600" dirty="0">
                <a:solidFill>
                  <a:schemeClr val="bg1"/>
                </a:solidFill>
              </a:rPr>
              <a:t/>
            </a:r>
            <a:br>
              <a:rPr lang="it-IT" sz="1600" dirty="0">
                <a:solidFill>
                  <a:schemeClr val="bg1"/>
                </a:solidFill>
              </a:rPr>
            </a:br>
            <a:r>
              <a:rPr lang="it-IT" sz="1600" b="1" dirty="0">
                <a:solidFill>
                  <a:schemeClr val="bg1"/>
                </a:solidFill>
                <a:latin typeface="Oxygen"/>
              </a:rPr>
              <a:t>dalle 12:00 del 2 Aprile alle 23:59 del 29 Aprile</a:t>
            </a:r>
            <a:endParaRPr lang="it-IT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864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2"/>
          <p:cNvSpPr/>
          <p:nvPr/>
        </p:nvSpPr>
        <p:spPr>
          <a:xfrm rot="10800000">
            <a:off x="152400" y="2985544"/>
            <a:ext cx="7162800" cy="3034255"/>
          </a:xfrm>
          <a:custGeom>
            <a:avLst/>
            <a:gdLst/>
            <a:ahLst/>
            <a:cxnLst/>
            <a:rect l="l" t="t" r="r" b="b"/>
            <a:pathLst>
              <a:path w="4509770" h="2298700">
                <a:moveTo>
                  <a:pt x="3757930" y="0"/>
                </a:moveTo>
                <a:lnTo>
                  <a:pt x="751586" y="0"/>
                </a:lnTo>
                <a:lnTo>
                  <a:pt x="0" y="1149095"/>
                </a:lnTo>
                <a:lnTo>
                  <a:pt x="751586" y="2298191"/>
                </a:lnTo>
                <a:lnTo>
                  <a:pt x="3757930" y="2298191"/>
                </a:lnTo>
                <a:lnTo>
                  <a:pt x="3832468" y="2292610"/>
                </a:lnTo>
                <a:lnTo>
                  <a:pt x="3904933" y="2276217"/>
                </a:lnTo>
                <a:lnTo>
                  <a:pt x="3974978" y="2249539"/>
                </a:lnTo>
                <a:lnTo>
                  <a:pt x="4042259" y="2213103"/>
                </a:lnTo>
                <a:lnTo>
                  <a:pt x="4074756" y="2191390"/>
                </a:lnTo>
                <a:lnTo>
                  <a:pt x="4106432" y="2167435"/>
                </a:lnTo>
                <a:lnTo>
                  <a:pt x="4137246" y="2141304"/>
                </a:lnTo>
                <a:lnTo>
                  <a:pt x="4167152" y="2113063"/>
                </a:lnTo>
                <a:lnTo>
                  <a:pt x="4196110" y="2082777"/>
                </a:lnTo>
                <a:lnTo>
                  <a:pt x="4224074" y="2050512"/>
                </a:lnTo>
                <a:lnTo>
                  <a:pt x="4251003" y="2016335"/>
                </a:lnTo>
                <a:lnTo>
                  <a:pt x="4276854" y="1980310"/>
                </a:lnTo>
                <a:lnTo>
                  <a:pt x="4301582" y="1942504"/>
                </a:lnTo>
                <a:lnTo>
                  <a:pt x="4325146" y="1902983"/>
                </a:lnTo>
                <a:lnTo>
                  <a:pt x="4347502" y="1861813"/>
                </a:lnTo>
                <a:lnTo>
                  <a:pt x="4368606" y="1819058"/>
                </a:lnTo>
                <a:lnTo>
                  <a:pt x="4388417" y="1774786"/>
                </a:lnTo>
                <a:lnTo>
                  <a:pt x="4406890" y="1729062"/>
                </a:lnTo>
                <a:lnTo>
                  <a:pt x="4423983" y="1681952"/>
                </a:lnTo>
                <a:lnTo>
                  <a:pt x="4439653" y="1633521"/>
                </a:lnTo>
                <a:lnTo>
                  <a:pt x="4453856" y="1583836"/>
                </a:lnTo>
                <a:lnTo>
                  <a:pt x="4466549" y="1532963"/>
                </a:lnTo>
                <a:lnTo>
                  <a:pt x="4477690" y="1480966"/>
                </a:lnTo>
                <a:lnTo>
                  <a:pt x="4487235" y="1427913"/>
                </a:lnTo>
                <a:lnTo>
                  <a:pt x="4495141" y="1373868"/>
                </a:lnTo>
                <a:lnTo>
                  <a:pt x="4501365" y="1318898"/>
                </a:lnTo>
                <a:lnTo>
                  <a:pt x="4505864" y="1263069"/>
                </a:lnTo>
                <a:lnTo>
                  <a:pt x="4508596" y="1206446"/>
                </a:lnTo>
                <a:lnTo>
                  <a:pt x="4509516" y="1149095"/>
                </a:lnTo>
                <a:lnTo>
                  <a:pt x="4508596" y="1091745"/>
                </a:lnTo>
                <a:lnTo>
                  <a:pt x="4505864" y="1035122"/>
                </a:lnTo>
                <a:lnTo>
                  <a:pt x="4501365" y="979293"/>
                </a:lnTo>
                <a:lnTo>
                  <a:pt x="4495141" y="924323"/>
                </a:lnTo>
                <a:lnTo>
                  <a:pt x="4487235" y="870278"/>
                </a:lnTo>
                <a:lnTo>
                  <a:pt x="4477690" y="817225"/>
                </a:lnTo>
                <a:lnTo>
                  <a:pt x="4466549" y="765228"/>
                </a:lnTo>
                <a:lnTo>
                  <a:pt x="4453856" y="714355"/>
                </a:lnTo>
                <a:lnTo>
                  <a:pt x="4439653" y="664670"/>
                </a:lnTo>
                <a:lnTo>
                  <a:pt x="4423983" y="616239"/>
                </a:lnTo>
                <a:lnTo>
                  <a:pt x="4406890" y="569129"/>
                </a:lnTo>
                <a:lnTo>
                  <a:pt x="4388417" y="523405"/>
                </a:lnTo>
                <a:lnTo>
                  <a:pt x="4368606" y="479133"/>
                </a:lnTo>
                <a:lnTo>
                  <a:pt x="4347502" y="436378"/>
                </a:lnTo>
                <a:lnTo>
                  <a:pt x="4325146" y="395208"/>
                </a:lnTo>
                <a:lnTo>
                  <a:pt x="4301582" y="355687"/>
                </a:lnTo>
                <a:lnTo>
                  <a:pt x="4276854" y="317881"/>
                </a:lnTo>
                <a:lnTo>
                  <a:pt x="4251003" y="281856"/>
                </a:lnTo>
                <a:lnTo>
                  <a:pt x="4224074" y="247679"/>
                </a:lnTo>
                <a:lnTo>
                  <a:pt x="4196110" y="215414"/>
                </a:lnTo>
                <a:lnTo>
                  <a:pt x="4167152" y="185128"/>
                </a:lnTo>
                <a:lnTo>
                  <a:pt x="4137246" y="156887"/>
                </a:lnTo>
                <a:lnTo>
                  <a:pt x="4106432" y="130756"/>
                </a:lnTo>
                <a:lnTo>
                  <a:pt x="4074756" y="106801"/>
                </a:lnTo>
                <a:lnTo>
                  <a:pt x="4042259" y="85088"/>
                </a:lnTo>
                <a:lnTo>
                  <a:pt x="4008986" y="65683"/>
                </a:lnTo>
                <a:lnTo>
                  <a:pt x="3940279" y="34060"/>
                </a:lnTo>
                <a:lnTo>
                  <a:pt x="3868981" y="12459"/>
                </a:lnTo>
                <a:lnTo>
                  <a:pt x="3795437" y="1406"/>
                </a:lnTo>
                <a:lnTo>
                  <a:pt x="3757930" y="0"/>
                </a:lnTo>
                <a:close/>
              </a:path>
            </a:pathLst>
          </a:custGeom>
          <a:solidFill>
            <a:srgbClr val="01A5AE"/>
          </a:solidFill>
          <a:ln>
            <a:solidFill>
              <a:srgbClr val="D2D9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Rettangolo 7"/>
          <p:cNvSpPr/>
          <p:nvPr/>
        </p:nvSpPr>
        <p:spPr>
          <a:xfrm>
            <a:off x="4876800" y="227603"/>
            <a:ext cx="2895599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2667000"/>
            <a:ext cx="2745545" cy="3880946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2933699" y="861888"/>
            <a:ext cx="6781799" cy="1346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3020947" y="152400"/>
            <a:ext cx="660730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400" spc="-204" dirty="0" smtClean="0">
                <a:latin typeface="Trebuchet MS" panose="020B0603020202020204" pitchFamily="34" charset="0"/>
              </a:rPr>
              <a:t>17 MAGGIO  </a:t>
            </a:r>
          </a:p>
          <a:p>
            <a:pPr algn="ctr"/>
            <a:r>
              <a:rPr lang="it-IT" sz="4400" spc="-204" dirty="0" smtClean="0">
                <a:latin typeface="Trebuchet MS" panose="020B0603020202020204" pitchFamily="34" charset="0"/>
              </a:rPr>
              <a:t>GIORNATA INTERNAZIONALE CONTRO L’OMOTRANSFOBIA  </a:t>
            </a:r>
            <a:endParaRPr lang="it-IT" sz="4400" dirty="0">
              <a:latin typeface="Trebuchet MS" panose="020B0603020202020204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762000" y="3335074"/>
            <a:ext cx="59436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Arcigay</a:t>
            </a:r>
            <a:r>
              <a:rPr lang="it-IT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 </a:t>
            </a:r>
            <a:r>
              <a:rPr lang="it-IT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La Salamandra e un gruppo di ragazzi e ragazze del territorio hanno realizzato </a:t>
            </a:r>
            <a:r>
              <a:rPr lang="it-IT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UNA CAMPAGNA DI COMUNICAZIONE che verrà </a:t>
            </a:r>
            <a:r>
              <a:rPr lang="it-IT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diffuse principalmente nelle scuole della città e nei luoghi più frequentati dai giovani. </a:t>
            </a:r>
            <a:endParaRPr lang="it-IT" dirty="0" smtClean="0">
              <a:solidFill>
                <a:schemeClr val="bg1"/>
              </a:solidFill>
              <a:latin typeface="Carlito"/>
              <a:ea typeface="Calibri" panose="020F0502020204030204" pitchFamily="34" charset="0"/>
            </a:endParaRPr>
          </a:p>
          <a:p>
            <a:r>
              <a:rPr lang="it-IT" dirty="0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A partire </a:t>
            </a:r>
            <a:r>
              <a:rPr lang="it-IT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dal 15 maggio, </a:t>
            </a:r>
            <a:r>
              <a:rPr lang="it-IT" dirty="0" err="1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Arcigay</a:t>
            </a:r>
            <a:r>
              <a:rPr lang="it-IT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 La Salamandra organizzerà un programma di eventi/incontri sempre sul tema </a:t>
            </a:r>
            <a:r>
              <a:rPr lang="it-IT" dirty="0" err="1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hate</a:t>
            </a:r>
            <a:r>
              <a:rPr lang="it-IT" dirty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 </a:t>
            </a:r>
            <a:r>
              <a:rPr lang="it-IT" dirty="0" err="1" smtClean="0">
                <a:solidFill>
                  <a:schemeClr val="bg1"/>
                </a:solidFill>
                <a:latin typeface="Carlito"/>
                <a:ea typeface="Calibri" panose="020F0502020204030204" pitchFamily="34" charset="0"/>
              </a:rPr>
              <a:t>speech</a:t>
            </a:r>
            <a:endParaRPr lang="it-IT" dirty="0">
              <a:solidFill>
                <a:schemeClr val="bg1"/>
              </a:solidFill>
              <a:latin typeface="Carli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/>
          <p:cNvSpPr/>
          <p:nvPr/>
        </p:nvSpPr>
        <p:spPr>
          <a:xfrm>
            <a:off x="2907855" y="410152"/>
            <a:ext cx="65532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59048" y="383235"/>
            <a:ext cx="626872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75" dirty="0"/>
              <a:t>5</a:t>
            </a:r>
            <a:r>
              <a:rPr spc="-990" dirty="0"/>
              <a:t> </a:t>
            </a:r>
            <a:r>
              <a:rPr spc="-270" dirty="0"/>
              <a:t>- </a:t>
            </a:r>
            <a:r>
              <a:rPr spc="-185" dirty="0"/>
              <a:t>RASSEGNA </a:t>
            </a:r>
            <a:r>
              <a:rPr spc="-225" dirty="0"/>
              <a:t>EVENTI </a:t>
            </a:r>
            <a:r>
              <a:rPr spc="-240" dirty="0"/>
              <a:t>ESTIVI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50434"/>
              </p:ext>
            </p:extLst>
          </p:nvPr>
        </p:nvGraphicFramePr>
        <p:xfrm>
          <a:off x="2229357" y="1294206"/>
          <a:ext cx="8358503" cy="4803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80204"/>
                <a:gridCol w="835660"/>
                <a:gridCol w="835660"/>
                <a:gridCol w="829945"/>
                <a:gridCol w="841375"/>
                <a:gridCol w="835659"/>
              </a:tblGrid>
              <a:tr h="483158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719963"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</a:tr>
              <a:tr h="72008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71996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71996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7200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  <a:tr h="7199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1A5A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6567296" y="1460500"/>
            <a:ext cx="522097" cy="158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59726" y="1460500"/>
            <a:ext cx="401700" cy="1586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83829" y="1460500"/>
            <a:ext cx="426085" cy="15862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083675" y="1460372"/>
            <a:ext cx="486410" cy="1587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986518" y="1460372"/>
            <a:ext cx="361696" cy="1587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2229357" y="1294206"/>
            <a:ext cx="4180204" cy="1203325"/>
            <a:chOff x="2229357" y="1294206"/>
            <a:chExt cx="4180204" cy="1203325"/>
          </a:xfrm>
        </p:grpSpPr>
        <p:sp>
          <p:nvSpPr>
            <p:cNvPr id="10" name="object 10"/>
            <p:cNvSpPr/>
            <p:nvPr/>
          </p:nvSpPr>
          <p:spPr>
            <a:xfrm>
              <a:off x="2229357" y="1294206"/>
              <a:ext cx="4180204" cy="483234"/>
            </a:xfrm>
            <a:custGeom>
              <a:avLst/>
              <a:gdLst/>
              <a:ahLst/>
              <a:cxnLst/>
              <a:rect l="l" t="t" r="r" b="b"/>
              <a:pathLst>
                <a:path w="4180204" h="483235">
                  <a:moveTo>
                    <a:pt x="4180078" y="0"/>
                  </a:moveTo>
                  <a:lnTo>
                    <a:pt x="0" y="0"/>
                  </a:lnTo>
                  <a:lnTo>
                    <a:pt x="0" y="483158"/>
                  </a:lnTo>
                  <a:lnTo>
                    <a:pt x="4180078" y="483158"/>
                  </a:lnTo>
                  <a:lnTo>
                    <a:pt x="41800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29357" y="1777326"/>
              <a:ext cx="4180204" cy="720090"/>
            </a:xfrm>
            <a:custGeom>
              <a:avLst/>
              <a:gdLst/>
              <a:ahLst/>
              <a:cxnLst/>
              <a:rect l="l" t="t" r="r" b="b"/>
              <a:pathLst>
                <a:path w="4180204" h="720089">
                  <a:moveTo>
                    <a:pt x="4180078" y="0"/>
                  </a:moveTo>
                  <a:lnTo>
                    <a:pt x="0" y="0"/>
                  </a:lnTo>
                  <a:lnTo>
                    <a:pt x="0" y="720001"/>
                  </a:lnTo>
                  <a:lnTo>
                    <a:pt x="4180078" y="720001"/>
                  </a:lnTo>
                  <a:lnTo>
                    <a:pt x="4180078" y="0"/>
                  </a:lnTo>
                  <a:close/>
                </a:path>
              </a:pathLst>
            </a:custGeom>
            <a:solidFill>
              <a:srgbClr val="CACA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359911" y="1460372"/>
              <a:ext cx="1923542" cy="15875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333116" y="2024506"/>
              <a:ext cx="1756029" cy="23914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2328926" y="2777108"/>
            <a:ext cx="178308" cy="1610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517520" y="2777108"/>
            <a:ext cx="253365" cy="16319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781173" y="2777108"/>
            <a:ext cx="253365" cy="16167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108070" y="2777869"/>
            <a:ext cx="1311530" cy="1602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327148" y="3502405"/>
            <a:ext cx="1725422" cy="15786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114672" y="3502405"/>
            <a:ext cx="487679" cy="15786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327148" y="4222496"/>
            <a:ext cx="2006092" cy="15773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335402" y="4942459"/>
            <a:ext cx="3440684" cy="15786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327148" y="5525261"/>
            <a:ext cx="1858010" cy="15786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3" name="object 23"/>
          <p:cNvGrpSpPr/>
          <p:nvPr/>
        </p:nvGrpSpPr>
        <p:grpSpPr>
          <a:xfrm>
            <a:off x="4258690" y="5526785"/>
            <a:ext cx="659765" cy="154940"/>
            <a:chOff x="4258690" y="5526785"/>
            <a:chExt cx="659765" cy="154940"/>
          </a:xfrm>
        </p:grpSpPr>
        <p:sp>
          <p:nvSpPr>
            <p:cNvPr id="24" name="object 24"/>
            <p:cNvSpPr/>
            <p:nvPr/>
          </p:nvSpPr>
          <p:spPr>
            <a:xfrm>
              <a:off x="4258690" y="5526785"/>
              <a:ext cx="391287" cy="15488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664836" y="5612472"/>
              <a:ext cx="54610" cy="15875"/>
            </a:xfrm>
            <a:custGeom>
              <a:avLst/>
              <a:gdLst/>
              <a:ahLst/>
              <a:cxnLst/>
              <a:rect l="l" t="t" r="r" b="b"/>
              <a:pathLst>
                <a:path w="54610" h="15875">
                  <a:moveTo>
                    <a:pt x="51815" y="114"/>
                  </a:moveTo>
                  <a:lnTo>
                    <a:pt x="2666" y="0"/>
                  </a:lnTo>
                  <a:lnTo>
                    <a:pt x="1650" y="558"/>
                  </a:lnTo>
                  <a:lnTo>
                    <a:pt x="380" y="2793"/>
                  </a:lnTo>
                  <a:lnTo>
                    <a:pt x="0" y="4762"/>
                  </a:lnTo>
                  <a:lnTo>
                    <a:pt x="0" y="10413"/>
                  </a:lnTo>
                  <a:lnTo>
                    <a:pt x="380" y="12407"/>
                  </a:lnTo>
                  <a:lnTo>
                    <a:pt x="1650" y="14719"/>
                  </a:lnTo>
                  <a:lnTo>
                    <a:pt x="2666" y="15290"/>
                  </a:lnTo>
                  <a:lnTo>
                    <a:pt x="51942" y="15290"/>
                  </a:lnTo>
                  <a:lnTo>
                    <a:pt x="52959" y="14731"/>
                  </a:lnTo>
                  <a:lnTo>
                    <a:pt x="54228" y="12496"/>
                  </a:lnTo>
                  <a:lnTo>
                    <a:pt x="54610" y="10490"/>
                  </a:lnTo>
                  <a:lnTo>
                    <a:pt x="54610" y="6172"/>
                  </a:lnTo>
                  <a:lnTo>
                    <a:pt x="53848" y="2247"/>
                  </a:lnTo>
                  <a:lnTo>
                    <a:pt x="52832" y="5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664836" y="5612472"/>
              <a:ext cx="54610" cy="15875"/>
            </a:xfrm>
            <a:custGeom>
              <a:avLst/>
              <a:gdLst/>
              <a:ahLst/>
              <a:cxnLst/>
              <a:rect l="l" t="t" r="r" b="b"/>
              <a:pathLst>
                <a:path w="54610" h="15875">
                  <a:moveTo>
                    <a:pt x="4063" y="0"/>
                  </a:moveTo>
                  <a:lnTo>
                    <a:pt x="50673" y="0"/>
                  </a:lnTo>
                  <a:lnTo>
                    <a:pt x="51308" y="0"/>
                  </a:lnTo>
                  <a:lnTo>
                    <a:pt x="51815" y="114"/>
                  </a:lnTo>
                  <a:lnTo>
                    <a:pt x="52324" y="330"/>
                  </a:lnTo>
                  <a:lnTo>
                    <a:pt x="52832" y="558"/>
                  </a:lnTo>
                  <a:lnTo>
                    <a:pt x="53212" y="990"/>
                  </a:lnTo>
                  <a:lnTo>
                    <a:pt x="53466" y="1612"/>
                  </a:lnTo>
                  <a:lnTo>
                    <a:pt x="53848" y="2247"/>
                  </a:lnTo>
                  <a:lnTo>
                    <a:pt x="54101" y="3047"/>
                  </a:lnTo>
                  <a:lnTo>
                    <a:pt x="54355" y="4013"/>
                  </a:lnTo>
                  <a:lnTo>
                    <a:pt x="54483" y="4978"/>
                  </a:lnTo>
                  <a:lnTo>
                    <a:pt x="54610" y="6172"/>
                  </a:lnTo>
                  <a:lnTo>
                    <a:pt x="54610" y="7594"/>
                  </a:lnTo>
                  <a:lnTo>
                    <a:pt x="54610" y="10490"/>
                  </a:lnTo>
                  <a:lnTo>
                    <a:pt x="54228" y="12496"/>
                  </a:lnTo>
                  <a:lnTo>
                    <a:pt x="53593" y="13614"/>
                  </a:lnTo>
                  <a:lnTo>
                    <a:pt x="52959" y="14731"/>
                  </a:lnTo>
                  <a:lnTo>
                    <a:pt x="51942" y="15290"/>
                  </a:lnTo>
                  <a:lnTo>
                    <a:pt x="50673" y="15290"/>
                  </a:lnTo>
                  <a:lnTo>
                    <a:pt x="4063" y="15290"/>
                  </a:lnTo>
                  <a:lnTo>
                    <a:pt x="2666" y="15290"/>
                  </a:lnTo>
                  <a:lnTo>
                    <a:pt x="1650" y="14719"/>
                  </a:lnTo>
                  <a:lnTo>
                    <a:pt x="1015" y="13563"/>
                  </a:lnTo>
                  <a:lnTo>
                    <a:pt x="380" y="12407"/>
                  </a:lnTo>
                  <a:lnTo>
                    <a:pt x="0" y="10413"/>
                  </a:lnTo>
                  <a:lnTo>
                    <a:pt x="0" y="7594"/>
                  </a:lnTo>
                  <a:lnTo>
                    <a:pt x="0" y="4762"/>
                  </a:lnTo>
                  <a:lnTo>
                    <a:pt x="380" y="2793"/>
                  </a:lnTo>
                  <a:lnTo>
                    <a:pt x="1015" y="1676"/>
                  </a:lnTo>
                  <a:lnTo>
                    <a:pt x="1650" y="558"/>
                  </a:lnTo>
                  <a:lnTo>
                    <a:pt x="2666" y="0"/>
                  </a:lnTo>
                  <a:lnTo>
                    <a:pt x="4063" y="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746370" y="5531357"/>
              <a:ext cx="167640" cy="146050"/>
            </a:xfrm>
            <a:custGeom>
              <a:avLst/>
              <a:gdLst/>
              <a:ahLst/>
              <a:cxnLst/>
              <a:rect l="l" t="t" r="r" b="b"/>
              <a:pathLst>
                <a:path w="167639" h="146050">
                  <a:moveTo>
                    <a:pt x="77724" y="634"/>
                  </a:moveTo>
                  <a:lnTo>
                    <a:pt x="64007" y="634"/>
                  </a:lnTo>
                  <a:lnTo>
                    <a:pt x="62229" y="1269"/>
                  </a:lnTo>
                  <a:lnTo>
                    <a:pt x="60451" y="2539"/>
                  </a:lnTo>
                  <a:lnTo>
                    <a:pt x="58800" y="3809"/>
                  </a:lnTo>
                  <a:lnTo>
                    <a:pt x="57912" y="5968"/>
                  </a:lnTo>
                  <a:lnTo>
                    <a:pt x="57984" y="142836"/>
                  </a:lnTo>
                  <a:lnTo>
                    <a:pt x="65658" y="145745"/>
                  </a:lnTo>
                  <a:lnTo>
                    <a:pt x="69341" y="145745"/>
                  </a:lnTo>
                  <a:lnTo>
                    <a:pt x="70992" y="145643"/>
                  </a:lnTo>
                  <a:lnTo>
                    <a:pt x="73465" y="145262"/>
                  </a:lnTo>
                  <a:lnTo>
                    <a:pt x="74421" y="145059"/>
                  </a:lnTo>
                  <a:lnTo>
                    <a:pt x="75056" y="144792"/>
                  </a:lnTo>
                  <a:lnTo>
                    <a:pt x="75818" y="144538"/>
                  </a:lnTo>
                  <a:lnTo>
                    <a:pt x="76326" y="144157"/>
                  </a:lnTo>
                  <a:lnTo>
                    <a:pt x="76707" y="143675"/>
                  </a:lnTo>
                  <a:lnTo>
                    <a:pt x="77143" y="142836"/>
                  </a:lnTo>
                  <a:lnTo>
                    <a:pt x="77024" y="35559"/>
                  </a:lnTo>
                  <a:lnTo>
                    <a:pt x="76707" y="21970"/>
                  </a:lnTo>
                  <a:lnTo>
                    <a:pt x="97234" y="21970"/>
                  </a:lnTo>
                  <a:lnTo>
                    <a:pt x="92075" y="12318"/>
                  </a:lnTo>
                  <a:lnTo>
                    <a:pt x="90804" y="10032"/>
                  </a:lnTo>
                  <a:lnTo>
                    <a:pt x="89662" y="8127"/>
                  </a:lnTo>
                  <a:lnTo>
                    <a:pt x="88518" y="6603"/>
                  </a:lnTo>
                  <a:lnTo>
                    <a:pt x="87502" y="5079"/>
                  </a:lnTo>
                  <a:lnTo>
                    <a:pt x="86232" y="3936"/>
                  </a:lnTo>
                  <a:lnTo>
                    <a:pt x="83946" y="2158"/>
                  </a:lnTo>
                  <a:lnTo>
                    <a:pt x="82550" y="1523"/>
                  </a:lnTo>
                  <a:lnTo>
                    <a:pt x="81025" y="1142"/>
                  </a:lnTo>
                  <a:lnTo>
                    <a:pt x="79628" y="761"/>
                  </a:lnTo>
                  <a:lnTo>
                    <a:pt x="77724" y="634"/>
                  </a:lnTo>
                  <a:close/>
                </a:path>
                <a:path w="167639" h="146050">
                  <a:moveTo>
                    <a:pt x="97234" y="21970"/>
                  </a:moveTo>
                  <a:lnTo>
                    <a:pt x="76962" y="21970"/>
                  </a:lnTo>
                  <a:lnTo>
                    <a:pt x="81152" y="30860"/>
                  </a:lnTo>
                  <a:lnTo>
                    <a:pt x="83438" y="35559"/>
                  </a:lnTo>
                  <a:lnTo>
                    <a:pt x="85851" y="40131"/>
                  </a:lnTo>
                  <a:lnTo>
                    <a:pt x="88137" y="44576"/>
                  </a:lnTo>
                  <a:lnTo>
                    <a:pt x="90424" y="48894"/>
                  </a:lnTo>
                  <a:lnTo>
                    <a:pt x="134492" y="131013"/>
                  </a:lnTo>
                  <a:lnTo>
                    <a:pt x="136016" y="133908"/>
                  </a:lnTo>
                  <a:lnTo>
                    <a:pt x="137413" y="136296"/>
                  </a:lnTo>
                  <a:lnTo>
                    <a:pt x="138811" y="138150"/>
                  </a:lnTo>
                  <a:lnTo>
                    <a:pt x="140080" y="140017"/>
                  </a:lnTo>
                  <a:lnTo>
                    <a:pt x="141477" y="141477"/>
                  </a:lnTo>
                  <a:lnTo>
                    <a:pt x="142875" y="142557"/>
                  </a:lnTo>
                  <a:lnTo>
                    <a:pt x="144144" y="143636"/>
                  </a:lnTo>
                  <a:lnTo>
                    <a:pt x="145541" y="144386"/>
                  </a:lnTo>
                  <a:lnTo>
                    <a:pt x="148589" y="145199"/>
                  </a:lnTo>
                  <a:lnTo>
                    <a:pt x="150367" y="145402"/>
                  </a:lnTo>
                  <a:lnTo>
                    <a:pt x="159765" y="145402"/>
                  </a:lnTo>
                  <a:lnTo>
                    <a:pt x="167131" y="138633"/>
                  </a:lnTo>
                  <a:lnTo>
                    <a:pt x="167131" y="118948"/>
                  </a:lnTo>
                  <a:lnTo>
                    <a:pt x="148208" y="118948"/>
                  </a:lnTo>
                  <a:lnTo>
                    <a:pt x="142875" y="108521"/>
                  </a:lnTo>
                  <a:lnTo>
                    <a:pt x="141224" y="105054"/>
                  </a:lnTo>
                  <a:lnTo>
                    <a:pt x="139445" y="101536"/>
                  </a:lnTo>
                  <a:lnTo>
                    <a:pt x="137540" y="97967"/>
                  </a:lnTo>
                  <a:lnTo>
                    <a:pt x="135762" y="94399"/>
                  </a:lnTo>
                  <a:lnTo>
                    <a:pt x="133857" y="90766"/>
                  </a:lnTo>
                  <a:lnTo>
                    <a:pt x="130048" y="83400"/>
                  </a:lnTo>
                  <a:lnTo>
                    <a:pt x="128015" y="79628"/>
                  </a:lnTo>
                  <a:lnTo>
                    <a:pt x="125983" y="75755"/>
                  </a:lnTo>
                  <a:lnTo>
                    <a:pt x="97234" y="21970"/>
                  </a:lnTo>
                  <a:close/>
                </a:path>
                <a:path w="167639" h="146050">
                  <a:moveTo>
                    <a:pt x="159384" y="253"/>
                  </a:moveTo>
                  <a:lnTo>
                    <a:pt x="155701" y="253"/>
                  </a:lnTo>
                  <a:lnTo>
                    <a:pt x="154177" y="380"/>
                  </a:lnTo>
                  <a:lnTo>
                    <a:pt x="151764" y="634"/>
                  </a:lnTo>
                  <a:lnTo>
                    <a:pt x="150749" y="888"/>
                  </a:lnTo>
                  <a:lnTo>
                    <a:pt x="149987" y="1269"/>
                  </a:lnTo>
                  <a:lnTo>
                    <a:pt x="149225" y="1523"/>
                  </a:lnTo>
                  <a:lnTo>
                    <a:pt x="148716" y="2031"/>
                  </a:lnTo>
                  <a:lnTo>
                    <a:pt x="148081" y="2920"/>
                  </a:lnTo>
                  <a:lnTo>
                    <a:pt x="148081" y="106959"/>
                  </a:lnTo>
                  <a:lnTo>
                    <a:pt x="148208" y="118948"/>
                  </a:lnTo>
                  <a:lnTo>
                    <a:pt x="167131" y="118948"/>
                  </a:lnTo>
                  <a:lnTo>
                    <a:pt x="167004" y="2920"/>
                  </a:lnTo>
                  <a:lnTo>
                    <a:pt x="166369" y="2031"/>
                  </a:lnTo>
                  <a:lnTo>
                    <a:pt x="165862" y="1523"/>
                  </a:lnTo>
                  <a:lnTo>
                    <a:pt x="165100" y="1269"/>
                  </a:lnTo>
                  <a:lnTo>
                    <a:pt x="164464" y="888"/>
                  </a:lnTo>
                  <a:lnTo>
                    <a:pt x="163449" y="634"/>
                  </a:lnTo>
                  <a:lnTo>
                    <a:pt x="159384" y="253"/>
                  </a:lnTo>
                  <a:close/>
                </a:path>
                <a:path w="167639" h="146050">
                  <a:moveTo>
                    <a:pt x="13080" y="0"/>
                  </a:moveTo>
                  <a:lnTo>
                    <a:pt x="6476" y="0"/>
                  </a:lnTo>
                  <a:lnTo>
                    <a:pt x="5206" y="253"/>
                  </a:lnTo>
                  <a:lnTo>
                    <a:pt x="4063" y="380"/>
                  </a:lnTo>
                  <a:lnTo>
                    <a:pt x="3048" y="634"/>
                  </a:lnTo>
                  <a:lnTo>
                    <a:pt x="2286" y="888"/>
                  </a:lnTo>
                  <a:lnTo>
                    <a:pt x="1396" y="1142"/>
                  </a:lnTo>
                  <a:lnTo>
                    <a:pt x="888" y="1523"/>
                  </a:lnTo>
                  <a:lnTo>
                    <a:pt x="507" y="2031"/>
                  </a:lnTo>
                  <a:lnTo>
                    <a:pt x="253" y="2412"/>
                  </a:lnTo>
                  <a:lnTo>
                    <a:pt x="0" y="2920"/>
                  </a:lnTo>
                  <a:lnTo>
                    <a:pt x="0" y="142760"/>
                  </a:lnTo>
                  <a:lnTo>
                    <a:pt x="7874" y="145745"/>
                  </a:lnTo>
                  <a:lnTo>
                    <a:pt x="11556" y="145745"/>
                  </a:lnTo>
                  <a:lnTo>
                    <a:pt x="19303" y="142760"/>
                  </a:lnTo>
                  <a:lnTo>
                    <a:pt x="19303" y="2920"/>
                  </a:lnTo>
                  <a:lnTo>
                    <a:pt x="19050" y="2412"/>
                  </a:lnTo>
                  <a:lnTo>
                    <a:pt x="18795" y="2031"/>
                  </a:lnTo>
                  <a:lnTo>
                    <a:pt x="18541" y="1523"/>
                  </a:lnTo>
                  <a:lnTo>
                    <a:pt x="18033" y="1142"/>
                  </a:lnTo>
                  <a:lnTo>
                    <a:pt x="16509" y="634"/>
                  </a:lnTo>
                  <a:lnTo>
                    <a:pt x="15493" y="380"/>
                  </a:lnTo>
                  <a:lnTo>
                    <a:pt x="14350" y="253"/>
                  </a:lnTo>
                  <a:lnTo>
                    <a:pt x="1308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746370" y="5531357"/>
              <a:ext cx="167640" cy="146050"/>
            </a:xfrm>
            <a:custGeom>
              <a:avLst/>
              <a:gdLst/>
              <a:ahLst/>
              <a:cxnLst/>
              <a:rect l="l" t="t" r="r" b="b"/>
              <a:pathLst>
                <a:path w="167639" h="146050">
                  <a:moveTo>
                    <a:pt x="157733" y="253"/>
                  </a:moveTo>
                  <a:lnTo>
                    <a:pt x="159384" y="253"/>
                  </a:lnTo>
                  <a:lnTo>
                    <a:pt x="160908" y="380"/>
                  </a:lnTo>
                  <a:lnTo>
                    <a:pt x="162178" y="507"/>
                  </a:lnTo>
                  <a:lnTo>
                    <a:pt x="163449" y="634"/>
                  </a:lnTo>
                  <a:lnTo>
                    <a:pt x="164464" y="888"/>
                  </a:lnTo>
                  <a:lnTo>
                    <a:pt x="165100" y="1269"/>
                  </a:lnTo>
                  <a:lnTo>
                    <a:pt x="165862" y="1523"/>
                  </a:lnTo>
                  <a:lnTo>
                    <a:pt x="166369" y="2031"/>
                  </a:lnTo>
                  <a:lnTo>
                    <a:pt x="166624" y="2412"/>
                  </a:lnTo>
                  <a:lnTo>
                    <a:pt x="167004" y="2920"/>
                  </a:lnTo>
                  <a:lnTo>
                    <a:pt x="167131" y="3301"/>
                  </a:lnTo>
                  <a:lnTo>
                    <a:pt x="167131" y="3809"/>
                  </a:lnTo>
                  <a:lnTo>
                    <a:pt x="167131" y="137147"/>
                  </a:lnTo>
                  <a:lnTo>
                    <a:pt x="167131" y="138633"/>
                  </a:lnTo>
                  <a:lnTo>
                    <a:pt x="166877" y="139903"/>
                  </a:lnTo>
                  <a:lnTo>
                    <a:pt x="166369" y="140944"/>
                  </a:lnTo>
                  <a:lnTo>
                    <a:pt x="165862" y="141985"/>
                  </a:lnTo>
                  <a:lnTo>
                    <a:pt x="161670" y="144957"/>
                  </a:lnTo>
                  <a:lnTo>
                    <a:pt x="160654" y="145262"/>
                  </a:lnTo>
                  <a:lnTo>
                    <a:pt x="159765" y="145402"/>
                  </a:lnTo>
                  <a:lnTo>
                    <a:pt x="158750" y="145402"/>
                  </a:lnTo>
                  <a:lnTo>
                    <a:pt x="152400" y="145402"/>
                  </a:lnTo>
                  <a:lnTo>
                    <a:pt x="150367" y="145402"/>
                  </a:lnTo>
                  <a:lnTo>
                    <a:pt x="148589" y="145199"/>
                  </a:lnTo>
                  <a:lnTo>
                    <a:pt x="147065" y="144792"/>
                  </a:lnTo>
                  <a:lnTo>
                    <a:pt x="145541" y="144386"/>
                  </a:lnTo>
                  <a:lnTo>
                    <a:pt x="144144" y="143636"/>
                  </a:lnTo>
                  <a:lnTo>
                    <a:pt x="142875" y="142557"/>
                  </a:lnTo>
                  <a:lnTo>
                    <a:pt x="141477" y="141477"/>
                  </a:lnTo>
                  <a:lnTo>
                    <a:pt x="140080" y="140017"/>
                  </a:lnTo>
                  <a:lnTo>
                    <a:pt x="138811" y="138150"/>
                  </a:lnTo>
                  <a:lnTo>
                    <a:pt x="137413" y="136296"/>
                  </a:lnTo>
                  <a:lnTo>
                    <a:pt x="136016" y="133908"/>
                  </a:lnTo>
                  <a:lnTo>
                    <a:pt x="134492" y="131013"/>
                  </a:lnTo>
                  <a:lnTo>
                    <a:pt x="90424" y="48894"/>
                  </a:lnTo>
                  <a:lnTo>
                    <a:pt x="88137" y="44576"/>
                  </a:lnTo>
                  <a:lnTo>
                    <a:pt x="85851" y="40131"/>
                  </a:lnTo>
                  <a:lnTo>
                    <a:pt x="83438" y="35559"/>
                  </a:lnTo>
                  <a:lnTo>
                    <a:pt x="81152" y="30860"/>
                  </a:lnTo>
                  <a:lnTo>
                    <a:pt x="78993" y="26288"/>
                  </a:lnTo>
                  <a:lnTo>
                    <a:pt x="76962" y="21970"/>
                  </a:lnTo>
                  <a:lnTo>
                    <a:pt x="76707" y="21970"/>
                  </a:lnTo>
                  <a:lnTo>
                    <a:pt x="76834" y="27304"/>
                  </a:lnTo>
                  <a:lnTo>
                    <a:pt x="76962" y="32765"/>
                  </a:lnTo>
                  <a:lnTo>
                    <a:pt x="77088" y="38353"/>
                  </a:lnTo>
                  <a:lnTo>
                    <a:pt x="77088" y="43941"/>
                  </a:lnTo>
                  <a:lnTo>
                    <a:pt x="77215" y="49529"/>
                  </a:lnTo>
                  <a:lnTo>
                    <a:pt x="77215" y="54990"/>
                  </a:lnTo>
                  <a:lnTo>
                    <a:pt x="77215" y="142176"/>
                  </a:lnTo>
                  <a:lnTo>
                    <a:pt x="77215" y="142697"/>
                  </a:lnTo>
                  <a:lnTo>
                    <a:pt x="76962" y="143192"/>
                  </a:lnTo>
                  <a:lnTo>
                    <a:pt x="76707" y="143675"/>
                  </a:lnTo>
                  <a:lnTo>
                    <a:pt x="76326" y="144157"/>
                  </a:lnTo>
                  <a:lnTo>
                    <a:pt x="75818" y="144538"/>
                  </a:lnTo>
                  <a:lnTo>
                    <a:pt x="75056" y="144792"/>
                  </a:lnTo>
                  <a:lnTo>
                    <a:pt x="74421" y="145059"/>
                  </a:lnTo>
                  <a:lnTo>
                    <a:pt x="73405" y="145275"/>
                  </a:lnTo>
                  <a:lnTo>
                    <a:pt x="72136" y="145465"/>
                  </a:lnTo>
                  <a:lnTo>
                    <a:pt x="70992" y="145643"/>
                  </a:lnTo>
                  <a:lnTo>
                    <a:pt x="69341" y="145745"/>
                  </a:lnTo>
                  <a:lnTo>
                    <a:pt x="67563" y="145745"/>
                  </a:lnTo>
                  <a:lnTo>
                    <a:pt x="65658" y="145745"/>
                  </a:lnTo>
                  <a:lnTo>
                    <a:pt x="57912" y="142697"/>
                  </a:lnTo>
                  <a:lnTo>
                    <a:pt x="57912" y="142176"/>
                  </a:lnTo>
                  <a:lnTo>
                    <a:pt x="57912" y="8889"/>
                  </a:lnTo>
                  <a:lnTo>
                    <a:pt x="57912" y="5968"/>
                  </a:lnTo>
                  <a:lnTo>
                    <a:pt x="58800" y="3809"/>
                  </a:lnTo>
                  <a:lnTo>
                    <a:pt x="60451" y="2539"/>
                  </a:lnTo>
                  <a:lnTo>
                    <a:pt x="62229" y="1269"/>
                  </a:lnTo>
                  <a:lnTo>
                    <a:pt x="64007" y="634"/>
                  </a:lnTo>
                  <a:lnTo>
                    <a:pt x="66039" y="634"/>
                  </a:lnTo>
                  <a:lnTo>
                    <a:pt x="75437" y="634"/>
                  </a:lnTo>
                  <a:lnTo>
                    <a:pt x="77724" y="634"/>
                  </a:lnTo>
                  <a:lnTo>
                    <a:pt x="79628" y="761"/>
                  </a:lnTo>
                  <a:lnTo>
                    <a:pt x="81025" y="1142"/>
                  </a:lnTo>
                  <a:lnTo>
                    <a:pt x="82550" y="1523"/>
                  </a:lnTo>
                  <a:lnTo>
                    <a:pt x="88518" y="6603"/>
                  </a:lnTo>
                  <a:lnTo>
                    <a:pt x="89662" y="8127"/>
                  </a:lnTo>
                  <a:lnTo>
                    <a:pt x="90804" y="10032"/>
                  </a:lnTo>
                  <a:lnTo>
                    <a:pt x="92075" y="12318"/>
                  </a:lnTo>
                  <a:lnTo>
                    <a:pt x="125983" y="75755"/>
                  </a:lnTo>
                  <a:lnTo>
                    <a:pt x="128015" y="79628"/>
                  </a:lnTo>
                  <a:lnTo>
                    <a:pt x="130048" y="83400"/>
                  </a:lnTo>
                  <a:lnTo>
                    <a:pt x="131952" y="87083"/>
                  </a:lnTo>
                  <a:lnTo>
                    <a:pt x="133857" y="90766"/>
                  </a:lnTo>
                  <a:lnTo>
                    <a:pt x="135762" y="94399"/>
                  </a:lnTo>
                  <a:lnTo>
                    <a:pt x="137540" y="97967"/>
                  </a:lnTo>
                  <a:lnTo>
                    <a:pt x="139445" y="101536"/>
                  </a:lnTo>
                  <a:lnTo>
                    <a:pt x="141224" y="105054"/>
                  </a:lnTo>
                  <a:lnTo>
                    <a:pt x="142875" y="108521"/>
                  </a:lnTo>
                  <a:lnTo>
                    <a:pt x="144652" y="111975"/>
                  </a:lnTo>
                  <a:lnTo>
                    <a:pt x="146430" y="115455"/>
                  </a:lnTo>
                  <a:lnTo>
                    <a:pt x="148208" y="118948"/>
                  </a:lnTo>
                  <a:lnTo>
                    <a:pt x="148081" y="113080"/>
                  </a:lnTo>
                  <a:lnTo>
                    <a:pt x="148081" y="106959"/>
                  </a:lnTo>
                  <a:lnTo>
                    <a:pt x="147954" y="100596"/>
                  </a:lnTo>
                  <a:lnTo>
                    <a:pt x="147954" y="3301"/>
                  </a:lnTo>
                  <a:lnTo>
                    <a:pt x="148081" y="2920"/>
                  </a:lnTo>
                  <a:lnTo>
                    <a:pt x="148462" y="2412"/>
                  </a:lnTo>
                  <a:lnTo>
                    <a:pt x="148716" y="2031"/>
                  </a:lnTo>
                  <a:lnTo>
                    <a:pt x="149225" y="1523"/>
                  </a:lnTo>
                  <a:lnTo>
                    <a:pt x="149987" y="1269"/>
                  </a:lnTo>
                  <a:lnTo>
                    <a:pt x="150749" y="888"/>
                  </a:lnTo>
                  <a:lnTo>
                    <a:pt x="151764" y="634"/>
                  </a:lnTo>
                  <a:lnTo>
                    <a:pt x="152907" y="507"/>
                  </a:lnTo>
                  <a:lnTo>
                    <a:pt x="154177" y="380"/>
                  </a:lnTo>
                  <a:lnTo>
                    <a:pt x="155701" y="253"/>
                  </a:lnTo>
                  <a:lnTo>
                    <a:pt x="157733" y="253"/>
                  </a:lnTo>
                  <a:close/>
                </a:path>
                <a:path w="167639" h="146050">
                  <a:moveTo>
                    <a:pt x="9651" y="0"/>
                  </a:moveTo>
                  <a:lnTo>
                    <a:pt x="11556" y="0"/>
                  </a:lnTo>
                  <a:lnTo>
                    <a:pt x="13080" y="0"/>
                  </a:lnTo>
                  <a:lnTo>
                    <a:pt x="14350" y="253"/>
                  </a:lnTo>
                  <a:lnTo>
                    <a:pt x="15493" y="380"/>
                  </a:lnTo>
                  <a:lnTo>
                    <a:pt x="16509" y="634"/>
                  </a:lnTo>
                  <a:lnTo>
                    <a:pt x="17271" y="888"/>
                  </a:lnTo>
                  <a:lnTo>
                    <a:pt x="18033" y="1142"/>
                  </a:lnTo>
                  <a:lnTo>
                    <a:pt x="18541" y="1523"/>
                  </a:lnTo>
                  <a:lnTo>
                    <a:pt x="18795" y="2031"/>
                  </a:lnTo>
                  <a:lnTo>
                    <a:pt x="19050" y="2412"/>
                  </a:lnTo>
                  <a:lnTo>
                    <a:pt x="19303" y="2920"/>
                  </a:lnTo>
                  <a:lnTo>
                    <a:pt x="19303" y="3555"/>
                  </a:lnTo>
                  <a:lnTo>
                    <a:pt x="19303" y="142176"/>
                  </a:lnTo>
                  <a:lnTo>
                    <a:pt x="19303" y="142760"/>
                  </a:lnTo>
                  <a:lnTo>
                    <a:pt x="19050" y="143281"/>
                  </a:lnTo>
                  <a:lnTo>
                    <a:pt x="18795" y="143738"/>
                  </a:lnTo>
                  <a:lnTo>
                    <a:pt x="18541" y="144183"/>
                  </a:lnTo>
                  <a:lnTo>
                    <a:pt x="18033" y="144538"/>
                  </a:lnTo>
                  <a:lnTo>
                    <a:pt x="17271" y="144792"/>
                  </a:lnTo>
                  <a:lnTo>
                    <a:pt x="16509" y="145059"/>
                  </a:lnTo>
                  <a:lnTo>
                    <a:pt x="15493" y="145275"/>
                  </a:lnTo>
                  <a:lnTo>
                    <a:pt x="14350" y="145465"/>
                  </a:lnTo>
                  <a:lnTo>
                    <a:pt x="13080" y="145643"/>
                  </a:lnTo>
                  <a:lnTo>
                    <a:pt x="11556" y="145745"/>
                  </a:lnTo>
                  <a:lnTo>
                    <a:pt x="9651" y="145745"/>
                  </a:lnTo>
                  <a:lnTo>
                    <a:pt x="7874" y="145745"/>
                  </a:lnTo>
                  <a:lnTo>
                    <a:pt x="2031" y="144792"/>
                  </a:lnTo>
                  <a:lnTo>
                    <a:pt x="1269" y="144538"/>
                  </a:lnTo>
                  <a:lnTo>
                    <a:pt x="762" y="144183"/>
                  </a:lnTo>
                  <a:lnTo>
                    <a:pt x="507" y="143738"/>
                  </a:lnTo>
                  <a:lnTo>
                    <a:pt x="253" y="143281"/>
                  </a:lnTo>
                  <a:lnTo>
                    <a:pt x="0" y="142760"/>
                  </a:lnTo>
                  <a:lnTo>
                    <a:pt x="0" y="142176"/>
                  </a:lnTo>
                  <a:lnTo>
                    <a:pt x="0" y="3555"/>
                  </a:lnTo>
                  <a:lnTo>
                    <a:pt x="0" y="2920"/>
                  </a:lnTo>
                  <a:lnTo>
                    <a:pt x="253" y="2412"/>
                  </a:lnTo>
                  <a:lnTo>
                    <a:pt x="507" y="2031"/>
                  </a:lnTo>
                  <a:lnTo>
                    <a:pt x="888" y="1523"/>
                  </a:lnTo>
                  <a:lnTo>
                    <a:pt x="1396" y="1142"/>
                  </a:lnTo>
                  <a:lnTo>
                    <a:pt x="2286" y="888"/>
                  </a:lnTo>
                  <a:lnTo>
                    <a:pt x="3048" y="634"/>
                  </a:lnTo>
                  <a:lnTo>
                    <a:pt x="4063" y="380"/>
                  </a:lnTo>
                  <a:lnTo>
                    <a:pt x="5206" y="253"/>
                  </a:lnTo>
                  <a:lnTo>
                    <a:pt x="6476" y="0"/>
                  </a:lnTo>
                  <a:lnTo>
                    <a:pt x="8000" y="0"/>
                  </a:lnTo>
                  <a:lnTo>
                    <a:pt x="9651" y="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223531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Rettangolo 21"/>
          <p:cNvSpPr/>
          <p:nvPr/>
        </p:nvSpPr>
        <p:spPr>
          <a:xfrm>
            <a:off x="3429000" y="427787"/>
            <a:ext cx="5486400" cy="63428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42157" y="383235"/>
            <a:ext cx="530479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75" dirty="0"/>
              <a:t>6 </a:t>
            </a:r>
            <a:r>
              <a:rPr spc="575" dirty="0"/>
              <a:t>–</a:t>
            </a:r>
            <a:r>
              <a:rPr spc="-815" dirty="0"/>
              <a:t> </a:t>
            </a:r>
            <a:r>
              <a:rPr spc="-105" dirty="0"/>
              <a:t>PROGRAMMAZIONE</a:t>
            </a:r>
          </a:p>
        </p:txBody>
      </p:sp>
      <p:sp>
        <p:nvSpPr>
          <p:cNvPr id="8" name="object 8"/>
          <p:cNvSpPr/>
          <p:nvPr/>
        </p:nvSpPr>
        <p:spPr>
          <a:xfrm>
            <a:off x="2057400" y="1315212"/>
            <a:ext cx="5576316" cy="22526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Rettangolo arrotondato 20"/>
          <p:cNvSpPr/>
          <p:nvPr/>
        </p:nvSpPr>
        <p:spPr>
          <a:xfrm>
            <a:off x="8050276" y="2441546"/>
            <a:ext cx="3581400" cy="4228383"/>
          </a:xfrm>
          <a:prstGeom prst="roundRect">
            <a:avLst/>
          </a:prstGeom>
          <a:solidFill>
            <a:srgbClr val="01A5AE"/>
          </a:solidFill>
          <a:ln>
            <a:solidFill>
              <a:srgbClr val="01A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bject 11"/>
          <p:cNvSpPr txBox="1"/>
          <p:nvPr/>
        </p:nvSpPr>
        <p:spPr>
          <a:xfrm>
            <a:off x="8229600" y="2617741"/>
            <a:ext cx="3222752" cy="3934026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R="5080" algn="just">
              <a:lnSpc>
                <a:spcPct val="80000"/>
              </a:lnSpc>
              <a:spcBef>
                <a:spcPts val="725"/>
              </a:spcBef>
            </a:pPr>
            <a:r>
              <a:rPr sz="2400" dirty="0">
                <a:solidFill>
                  <a:schemeClr val="bg1"/>
                </a:solidFill>
                <a:latin typeface="Carlito"/>
                <a:cs typeface="Carlito"/>
              </a:rPr>
              <a:t>10 </a:t>
            </a:r>
            <a:r>
              <a:rPr lang="it-IT" sz="2400" spc="-5" dirty="0" smtClean="0">
                <a:solidFill>
                  <a:schemeClr val="bg1"/>
                </a:solidFill>
                <a:latin typeface="Carlito"/>
                <a:cs typeface="Carlito"/>
              </a:rPr>
              <a:t>episodi</a:t>
            </a:r>
            <a:r>
              <a:rPr sz="2400" spc="575" dirty="0" smtClean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sz="2400" spc="-5" dirty="0">
                <a:solidFill>
                  <a:schemeClr val="bg1"/>
                </a:solidFill>
                <a:latin typeface="Carlito"/>
                <a:cs typeface="Carlito"/>
              </a:rPr>
              <a:t>del </a:t>
            </a:r>
            <a:r>
              <a:rPr sz="2400" spc="-15" dirty="0">
                <a:solidFill>
                  <a:schemeClr val="bg1"/>
                </a:solidFill>
                <a:latin typeface="Carlito"/>
                <a:cs typeface="Carlito"/>
              </a:rPr>
              <a:t>programma  </a:t>
            </a:r>
            <a:r>
              <a:rPr sz="2400" spc="-10" dirty="0">
                <a:solidFill>
                  <a:schemeClr val="bg1"/>
                </a:solidFill>
                <a:latin typeface="Carlito"/>
                <a:cs typeface="Carlito"/>
              </a:rPr>
              <a:t>"Coverland", </a:t>
            </a:r>
            <a:r>
              <a:rPr sz="2400" spc="-15" dirty="0">
                <a:solidFill>
                  <a:schemeClr val="bg1"/>
                </a:solidFill>
                <a:latin typeface="Carlito"/>
                <a:cs typeface="Carlito"/>
              </a:rPr>
              <a:t>incentrato </a:t>
            </a:r>
            <a:r>
              <a:rPr sz="2400" spc="-5" dirty="0">
                <a:solidFill>
                  <a:schemeClr val="bg1"/>
                </a:solidFill>
                <a:latin typeface="Carlito"/>
                <a:cs typeface="Carlito"/>
              </a:rPr>
              <a:t>sulla  </a:t>
            </a:r>
            <a:r>
              <a:rPr sz="2400" spc="-10" dirty="0">
                <a:solidFill>
                  <a:schemeClr val="bg1"/>
                </a:solidFill>
                <a:latin typeface="Carlito"/>
                <a:cs typeface="Carlito"/>
              </a:rPr>
              <a:t>scoperta </a:t>
            </a:r>
            <a:r>
              <a:rPr sz="2400" spc="-5" dirty="0">
                <a:solidFill>
                  <a:schemeClr val="bg1"/>
                </a:solidFill>
                <a:latin typeface="Carlito"/>
                <a:cs typeface="Carlito"/>
              </a:rPr>
              <a:t>di </a:t>
            </a:r>
            <a:r>
              <a:rPr sz="2400" spc="-10" dirty="0">
                <a:solidFill>
                  <a:schemeClr val="bg1"/>
                </a:solidFill>
                <a:latin typeface="Carlito"/>
                <a:cs typeface="Carlito"/>
              </a:rPr>
              <a:t>talenti </a:t>
            </a:r>
            <a:r>
              <a:rPr sz="2400" spc="-5" dirty="0">
                <a:solidFill>
                  <a:schemeClr val="bg1"/>
                </a:solidFill>
                <a:latin typeface="Carlito"/>
                <a:cs typeface="Carlito"/>
              </a:rPr>
              <a:t>musicali  </a:t>
            </a:r>
            <a:r>
              <a:rPr sz="2400" spc="-10" dirty="0">
                <a:solidFill>
                  <a:schemeClr val="bg1"/>
                </a:solidFill>
                <a:latin typeface="Carlito"/>
                <a:cs typeface="Carlito"/>
              </a:rPr>
              <a:t>emergenti. </a:t>
            </a:r>
            <a:r>
              <a:rPr sz="2400" dirty="0">
                <a:solidFill>
                  <a:schemeClr val="bg1"/>
                </a:solidFill>
                <a:latin typeface="Carlito"/>
                <a:cs typeface="Carlito"/>
              </a:rPr>
              <a:t>Il </a:t>
            </a:r>
            <a:r>
              <a:rPr sz="2400" spc="-15" dirty="0">
                <a:solidFill>
                  <a:schemeClr val="bg1"/>
                </a:solidFill>
                <a:latin typeface="Carlito"/>
                <a:cs typeface="Carlito"/>
              </a:rPr>
              <a:t>programma </a:t>
            </a:r>
            <a:r>
              <a:rPr sz="2400" dirty="0">
                <a:solidFill>
                  <a:schemeClr val="bg1"/>
                </a:solidFill>
                <a:latin typeface="Carlito"/>
                <a:cs typeface="Carlito"/>
              </a:rPr>
              <a:t>è </a:t>
            </a:r>
            <a:r>
              <a:rPr sz="2400" spc="-20" dirty="0">
                <a:solidFill>
                  <a:schemeClr val="bg1"/>
                </a:solidFill>
                <a:latin typeface="Carlito"/>
                <a:cs typeface="Carlito"/>
              </a:rPr>
              <a:t>scritto,  condotto, </a:t>
            </a:r>
            <a:r>
              <a:rPr sz="2400" spc="-15" dirty="0">
                <a:solidFill>
                  <a:schemeClr val="bg1"/>
                </a:solidFill>
                <a:latin typeface="Carlito"/>
                <a:cs typeface="Carlito"/>
              </a:rPr>
              <a:t>registrato </a:t>
            </a:r>
            <a:r>
              <a:rPr sz="2400" dirty="0">
                <a:solidFill>
                  <a:schemeClr val="bg1"/>
                </a:solidFill>
                <a:latin typeface="Carlito"/>
                <a:cs typeface="Carlito"/>
              </a:rPr>
              <a:t>e </a:t>
            </a:r>
            <a:r>
              <a:rPr sz="2400" spc="-20" dirty="0">
                <a:solidFill>
                  <a:schemeClr val="bg1"/>
                </a:solidFill>
                <a:latin typeface="Carlito"/>
                <a:cs typeface="Carlito"/>
              </a:rPr>
              <a:t>montato </a:t>
            </a:r>
            <a:r>
              <a:rPr sz="2400" spc="-5" dirty="0">
                <a:solidFill>
                  <a:schemeClr val="bg1"/>
                </a:solidFill>
                <a:latin typeface="Carlito"/>
                <a:cs typeface="Carlito"/>
              </a:rPr>
              <a:t>dal  team di </a:t>
            </a:r>
            <a:r>
              <a:rPr sz="2400" dirty="0">
                <a:solidFill>
                  <a:schemeClr val="bg1"/>
                </a:solidFill>
                <a:latin typeface="Carlito"/>
                <a:cs typeface="Carlito"/>
              </a:rPr>
              <a:t>Radioazione </a:t>
            </a:r>
            <a:r>
              <a:rPr sz="2400" spc="-15" dirty="0">
                <a:solidFill>
                  <a:schemeClr val="bg1"/>
                </a:solidFill>
                <a:latin typeface="Carlito"/>
                <a:cs typeface="Carlito"/>
              </a:rPr>
              <a:t>composto </a:t>
            </a:r>
            <a:r>
              <a:rPr sz="2400" spc="-5" dirty="0">
                <a:solidFill>
                  <a:schemeClr val="bg1"/>
                </a:solidFill>
                <a:latin typeface="Carlito"/>
                <a:cs typeface="Carlito"/>
              </a:rPr>
              <a:t>da  </a:t>
            </a:r>
            <a:r>
              <a:rPr sz="2400" spc="-10" dirty="0">
                <a:solidFill>
                  <a:schemeClr val="bg1"/>
                </a:solidFill>
                <a:latin typeface="Carlito"/>
                <a:cs typeface="Carlito"/>
              </a:rPr>
              <a:t>giovani</a:t>
            </a:r>
            <a:r>
              <a:rPr sz="2400" spc="210" dirty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sz="2400" spc="-5" dirty="0">
                <a:solidFill>
                  <a:schemeClr val="bg1"/>
                </a:solidFill>
                <a:latin typeface="Carlito"/>
                <a:cs typeface="Carlito"/>
              </a:rPr>
              <a:t>di</a:t>
            </a:r>
            <a:r>
              <a:rPr sz="2400" spc="215" dirty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sz="2400" spc="-15" dirty="0">
                <a:solidFill>
                  <a:schemeClr val="bg1"/>
                </a:solidFill>
                <a:latin typeface="Carlito"/>
                <a:cs typeface="Carlito"/>
              </a:rPr>
              <a:t>età</a:t>
            </a:r>
            <a:r>
              <a:rPr sz="2400" spc="215" dirty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sz="2400" spc="-15" dirty="0">
                <a:solidFill>
                  <a:schemeClr val="bg1"/>
                </a:solidFill>
                <a:latin typeface="Carlito"/>
                <a:cs typeface="Carlito"/>
              </a:rPr>
              <a:t>compresa</a:t>
            </a:r>
            <a:r>
              <a:rPr sz="2400" spc="210" dirty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sz="2400" spc="-15" dirty="0">
                <a:solidFill>
                  <a:schemeClr val="bg1"/>
                </a:solidFill>
                <a:latin typeface="Carlito"/>
                <a:cs typeface="Carlito"/>
              </a:rPr>
              <a:t>tra</a:t>
            </a:r>
            <a:r>
              <a:rPr sz="2400" spc="220" dirty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sz="2400" dirty="0">
                <a:solidFill>
                  <a:schemeClr val="bg1"/>
                </a:solidFill>
                <a:latin typeface="Carlito"/>
                <a:cs typeface="Carlito"/>
              </a:rPr>
              <a:t>i</a:t>
            </a:r>
            <a:r>
              <a:rPr sz="2400" spc="200" dirty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sz="2400" dirty="0">
                <a:solidFill>
                  <a:schemeClr val="bg1"/>
                </a:solidFill>
                <a:latin typeface="Carlito"/>
                <a:cs typeface="Carlito"/>
              </a:rPr>
              <a:t>15</a:t>
            </a:r>
            <a:r>
              <a:rPr sz="2400" spc="200" dirty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sz="2400" dirty="0">
                <a:solidFill>
                  <a:schemeClr val="bg1"/>
                </a:solidFill>
                <a:latin typeface="Carlito"/>
                <a:cs typeface="Carlito"/>
              </a:rPr>
              <a:t>e</a:t>
            </a:r>
            <a:r>
              <a:rPr sz="2400" spc="210" dirty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sz="2400" dirty="0" err="1" smtClean="0">
                <a:solidFill>
                  <a:schemeClr val="bg1"/>
                </a:solidFill>
                <a:latin typeface="Carlito"/>
                <a:cs typeface="Carlito"/>
              </a:rPr>
              <a:t>i</a:t>
            </a:r>
            <a:r>
              <a:rPr lang="it-IT" sz="2400" dirty="0" smtClean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sz="2400" dirty="0" smtClean="0">
                <a:solidFill>
                  <a:schemeClr val="bg1"/>
                </a:solidFill>
                <a:latin typeface="Carlito"/>
                <a:cs typeface="Carlito"/>
              </a:rPr>
              <a:t>30 </a:t>
            </a:r>
            <a:r>
              <a:rPr sz="2400" spc="-5" dirty="0">
                <a:solidFill>
                  <a:schemeClr val="bg1"/>
                </a:solidFill>
                <a:latin typeface="Carlito"/>
                <a:cs typeface="Carlito"/>
              </a:rPr>
              <a:t>anni </a:t>
            </a:r>
            <a:r>
              <a:rPr sz="2400" spc="-10" dirty="0">
                <a:solidFill>
                  <a:schemeClr val="bg1"/>
                </a:solidFill>
                <a:latin typeface="Carlito"/>
                <a:cs typeface="Carlito"/>
              </a:rPr>
              <a:t>coordinati </a:t>
            </a:r>
            <a:r>
              <a:rPr sz="2400" spc="-5" dirty="0">
                <a:solidFill>
                  <a:schemeClr val="bg1"/>
                </a:solidFill>
                <a:latin typeface="Carlito"/>
                <a:cs typeface="Carlito"/>
              </a:rPr>
              <a:t>da </a:t>
            </a:r>
            <a:r>
              <a:rPr sz="2400" spc="-10" dirty="0">
                <a:solidFill>
                  <a:schemeClr val="bg1"/>
                </a:solidFill>
                <a:latin typeface="Carlito"/>
                <a:cs typeface="Carlito"/>
              </a:rPr>
              <a:t>Strong  </a:t>
            </a:r>
            <a:r>
              <a:rPr sz="2400" spc="-5" dirty="0">
                <a:solidFill>
                  <a:schemeClr val="bg1"/>
                </a:solidFill>
                <a:latin typeface="Carlito"/>
                <a:cs typeface="Carlito"/>
              </a:rPr>
              <a:t>Basement</a:t>
            </a:r>
            <a:r>
              <a:rPr sz="2400" spc="-35" dirty="0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sz="2400" dirty="0">
                <a:solidFill>
                  <a:schemeClr val="bg1"/>
                </a:solidFill>
                <a:latin typeface="Carlito"/>
                <a:cs typeface="Carlito"/>
              </a:rPr>
              <a:t>APS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645820" y="3838369"/>
            <a:ext cx="5831179" cy="2749140"/>
          </a:xfrm>
          <a:prstGeom prst="roundRect">
            <a:avLst/>
          </a:prstGeom>
          <a:solidFill>
            <a:srgbClr val="01A5AE"/>
          </a:solidFill>
          <a:ln>
            <a:solidFill>
              <a:srgbClr val="D2D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776491" y="3874111"/>
            <a:ext cx="560377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dirty="0" smtClean="0">
                <a:solidFill>
                  <a:schemeClr val="bg1"/>
                </a:solidFill>
                <a:latin typeface="Carlito"/>
              </a:rPr>
              <a:t>RADIOAZIONE - WEBRADIO : produzione di 4 puntate in cui si trattano I principali problemi adolescenziali quali, insicurezza, gestione delle emozioni, accettazione del cambiamento, attraverso l'analisi di serie TV di successo.</a:t>
            </a:r>
            <a:endParaRPr lang="it-IT" sz="2400" dirty="0">
              <a:solidFill>
                <a:schemeClr val="bg1"/>
              </a:solidFill>
              <a:latin typeface="Carl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1222</TotalTime>
  <Words>463</Words>
  <Application>Microsoft Office PowerPoint</Application>
  <PresentationFormat>Widescreen</PresentationFormat>
  <Paragraphs>50</Paragraphs>
  <Slides>9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7" baseType="lpstr">
      <vt:lpstr>Arial</vt:lpstr>
      <vt:lpstr>Calibri</vt:lpstr>
      <vt:lpstr>Cambria Math</vt:lpstr>
      <vt:lpstr>Carlito</vt:lpstr>
      <vt:lpstr>Oxygen</vt:lpstr>
      <vt:lpstr>Times New Roman</vt:lpstr>
      <vt:lpstr>Trebuchet MS</vt:lpstr>
      <vt:lpstr>Office Theme</vt:lpstr>
      <vt:lpstr>interconnessioni territoriali giovanili Bando di Regione Lombardia «La Lombardia è dei giovani 2021»</vt:lpstr>
      <vt:lpstr> 18plus il 2 Aprile al Teatro Bibiena</vt:lpstr>
      <vt:lpstr>KIT 18PLUS</vt:lpstr>
      <vt:lpstr> BONUS SUPERCARD</vt:lpstr>
      <vt:lpstr>DiscoverEU</vt:lpstr>
      <vt:lpstr> LA COSTITUZIONE IN UN REEL</vt:lpstr>
      <vt:lpstr>Presentazione standard di PowerPoint</vt:lpstr>
      <vt:lpstr>5 - RASSEGNA EVENTI ESTIVI</vt:lpstr>
      <vt:lpstr>6 – PROGRAMMAZIONE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 LINK</dc:title>
  <dc:creator>Sara Guastalla - Dondi Salotti</dc:creator>
  <cp:lastModifiedBy>staff cultura</cp:lastModifiedBy>
  <cp:revision>47</cp:revision>
  <dcterms:created xsi:type="dcterms:W3CDTF">2022-03-07T08:15:33Z</dcterms:created>
  <dcterms:modified xsi:type="dcterms:W3CDTF">2022-04-29T07:27:55Z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2022-03-04T00:00:00Z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2022-03-07T00:00:00Z</vt:filetime>
  </property>
</Properties>
</file>