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media/image15.jpg" ContentType="image/jpe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20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59" r:id="rId4"/>
    <p:sldId id="263" r:id="rId5"/>
    <p:sldId id="261" r:id="rId6"/>
    <p:sldId id="264" r:id="rId7"/>
    <p:sldId id="265" r:id="rId8"/>
    <p:sldId id="266" r:id="rId9"/>
    <p:sldId id="267" r:id="rId10"/>
    <p:sldId id="262" r:id="rId11"/>
    <p:sldId id="269" r:id="rId12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96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1A5C"/>
    <a:srgbClr val="93EDED"/>
    <a:srgbClr val="01A5AE"/>
    <a:srgbClr val="D2D9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79" autoAdjust="0"/>
    <p:restoredTop sz="94660"/>
  </p:normalViewPr>
  <p:slideViewPr>
    <p:cSldViewPr>
      <p:cViewPr varScale="1">
        <p:scale>
          <a:sx n="110" d="100"/>
          <a:sy n="110" d="100"/>
        </p:scale>
        <p:origin x="1128" y="108"/>
      </p:cViewPr>
      <p:guideLst>
        <p:guide orient="horz" pos="369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B0A13-CBE9-42B0-B22B-497306099378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008C4-987C-448E-B7DC-42A24817DD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4197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008C4-987C-448E-B7DC-42A24817DDC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6502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008C4-987C-448E-B7DC-42A24817DDC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2924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30502" y="3203321"/>
            <a:ext cx="9730994" cy="1180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42439" y="284429"/>
            <a:ext cx="8707120" cy="13011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4715" y="2008632"/>
            <a:ext cx="11402568" cy="3208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f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g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cid:52419886-3CCE-4092-9D6C-1FF0511E8A22" TargetMode="Externa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elemantova.it/i-programmi/altri-programmi/sei-a-casa/sei-a-casa-del-04-07-2022-1.950160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qckegbrgr4pcrj9/ALL%20YOU%20NEED%20IS%20EU%20SHORT.mp4?dl=0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dropbox.com/s/k2oed9vdnr7lrom/SONDAGGIO%20INTERVISTE.mp4?dl=0" TargetMode="Externa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1295400" y="3603500"/>
            <a:ext cx="9730994" cy="1184299"/>
          </a:xfrm>
          <a:prstGeom prst="rect">
            <a:avLst/>
          </a:prstGeom>
        </p:spPr>
        <p:txBody>
          <a:bodyPr vert="horz" wrap="square" lIns="0" tIns="156845" rIns="0" bIns="0" rtlCol="0">
            <a:spAutoFit/>
          </a:bodyPr>
          <a:lstStyle/>
          <a:p>
            <a:pPr marL="1059815">
              <a:lnSpc>
                <a:spcPct val="100000"/>
              </a:lnSpc>
              <a:spcBef>
                <a:spcPts val="1235"/>
              </a:spcBef>
            </a:pPr>
            <a:r>
              <a:rPr spc="-20" dirty="0"/>
              <a:t>interconnessioni </a:t>
            </a:r>
            <a:r>
              <a:rPr spc="-114" dirty="0"/>
              <a:t>territoriali</a:t>
            </a:r>
            <a:r>
              <a:rPr spc="-170" dirty="0"/>
              <a:t> </a:t>
            </a:r>
            <a:r>
              <a:rPr spc="-10" dirty="0"/>
              <a:t>giovanili</a:t>
            </a:r>
          </a:p>
          <a:p>
            <a:pPr marL="1059815">
              <a:lnSpc>
                <a:spcPct val="100000"/>
              </a:lnSpc>
              <a:spcBef>
                <a:spcPts val="760"/>
              </a:spcBef>
            </a:pPr>
            <a:r>
              <a:rPr sz="2400" spc="40" dirty="0"/>
              <a:t>Bando </a:t>
            </a:r>
            <a:r>
              <a:rPr sz="2400" dirty="0"/>
              <a:t>di </a:t>
            </a:r>
            <a:r>
              <a:rPr sz="2400" spc="20" dirty="0"/>
              <a:t>Regione </a:t>
            </a:r>
            <a:r>
              <a:rPr sz="2400" spc="-10" dirty="0"/>
              <a:t>Lombardia </a:t>
            </a:r>
            <a:r>
              <a:rPr sz="2400" spc="-60" dirty="0"/>
              <a:t>«La </a:t>
            </a:r>
            <a:r>
              <a:rPr sz="2400" spc="-10" dirty="0"/>
              <a:t>Lombardia </a:t>
            </a:r>
            <a:r>
              <a:rPr sz="2400" spc="-55" dirty="0"/>
              <a:t>è </a:t>
            </a:r>
            <a:r>
              <a:rPr sz="2400" spc="-20" dirty="0" err="1"/>
              <a:t>dei</a:t>
            </a:r>
            <a:r>
              <a:rPr sz="2400" spc="-20" dirty="0"/>
              <a:t> </a:t>
            </a:r>
            <a:r>
              <a:rPr lang="it-IT" sz="2400" spc="15" dirty="0"/>
              <a:t>g</a:t>
            </a:r>
            <a:r>
              <a:rPr sz="2400" spc="15" dirty="0" err="1" smtClean="0"/>
              <a:t>iovani</a:t>
            </a:r>
            <a:r>
              <a:rPr sz="2400" spc="-465" dirty="0" smtClean="0"/>
              <a:t> </a:t>
            </a:r>
            <a:r>
              <a:rPr sz="2400" spc="15" dirty="0" smtClean="0"/>
              <a:t>202</a:t>
            </a:r>
            <a:r>
              <a:rPr lang="it-IT" sz="2400" spc="15" dirty="0" smtClean="0"/>
              <a:t>1</a:t>
            </a:r>
            <a:r>
              <a:rPr sz="2400" spc="15" dirty="0" smtClean="0"/>
              <a:t>»</a:t>
            </a:r>
            <a:endParaRPr sz="2400" dirty="0"/>
          </a:p>
        </p:txBody>
      </p:sp>
      <p:sp>
        <p:nvSpPr>
          <p:cNvPr id="4" name="object 4"/>
          <p:cNvSpPr/>
          <p:nvPr/>
        </p:nvSpPr>
        <p:spPr>
          <a:xfrm>
            <a:off x="297180" y="225553"/>
            <a:ext cx="704078" cy="6437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216388" y="175066"/>
            <a:ext cx="1620012" cy="7650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3736" y="6082284"/>
            <a:ext cx="1533144" cy="6019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346435" y="6112764"/>
            <a:ext cx="1670303" cy="5715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64030" y="1905000"/>
            <a:ext cx="4887468" cy="188150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618" y="186247"/>
            <a:ext cx="1662320" cy="700272"/>
          </a:xfrm>
          <a:prstGeom prst="rect">
            <a:avLst/>
          </a:prstGeom>
        </p:spPr>
      </p:pic>
      <p:pic>
        <p:nvPicPr>
          <p:cNvPr id="15" name="Picture 2" descr="image00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215584"/>
            <a:ext cx="756090" cy="6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421" y="-115529"/>
            <a:ext cx="1253419" cy="1253419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987" y="-396321"/>
            <a:ext cx="1865409" cy="1865409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98" y="-675108"/>
            <a:ext cx="2446179" cy="2446179"/>
          </a:xfrm>
          <a:prstGeom prst="rect">
            <a:avLst/>
          </a:prstGeom>
        </p:spPr>
      </p:pic>
      <p:sp>
        <p:nvSpPr>
          <p:cNvPr id="14" name="Rettangolo 13"/>
          <p:cNvSpPr/>
          <p:nvPr/>
        </p:nvSpPr>
        <p:spPr>
          <a:xfrm>
            <a:off x="6749288" y="5194041"/>
            <a:ext cx="4267200" cy="42489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bject 2"/>
          <p:cNvSpPr txBox="1">
            <a:spLocks/>
          </p:cNvSpPr>
          <p:nvPr/>
        </p:nvSpPr>
        <p:spPr>
          <a:xfrm>
            <a:off x="6596888" y="4954636"/>
            <a:ext cx="44196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65" dirty="0" smtClean="0"/>
              <a:t> </a:t>
            </a:r>
            <a:r>
              <a:rPr lang="en-US" sz="2800" kern="0" spc="65" dirty="0" smtClean="0">
                <a:solidFill>
                  <a:srgbClr val="DD1A5C"/>
                </a:solidFill>
              </a:rPr>
              <a:t>Aggiornamento 12 </a:t>
            </a:r>
            <a:r>
              <a:rPr lang="en-US" sz="2800" kern="0" spc="65" dirty="0" err="1" smtClean="0">
                <a:solidFill>
                  <a:srgbClr val="DD1A5C"/>
                </a:solidFill>
              </a:rPr>
              <a:t>Luglio</a:t>
            </a:r>
            <a:endParaRPr lang="en-US" sz="2800" kern="0" spc="60" dirty="0">
              <a:solidFill>
                <a:srgbClr val="DD1A5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/>
          <p:cNvSpPr/>
          <p:nvPr/>
        </p:nvSpPr>
        <p:spPr>
          <a:xfrm>
            <a:off x="3123427" y="390124"/>
            <a:ext cx="5931345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74620" y="363207"/>
            <a:ext cx="5650866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85" dirty="0" smtClean="0"/>
              <a:t>RASSEGNA </a:t>
            </a:r>
            <a:r>
              <a:rPr spc="-225" dirty="0"/>
              <a:t>EVENTI </a:t>
            </a:r>
            <a:r>
              <a:rPr spc="-240" dirty="0"/>
              <a:t>ESTIVI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362502"/>
              </p:ext>
            </p:extLst>
          </p:nvPr>
        </p:nvGraphicFramePr>
        <p:xfrm>
          <a:off x="2229357" y="1294206"/>
          <a:ext cx="8358503" cy="4803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80204"/>
                <a:gridCol w="835660"/>
                <a:gridCol w="835660"/>
                <a:gridCol w="829945"/>
                <a:gridCol w="841375"/>
                <a:gridCol w="835659"/>
              </a:tblGrid>
              <a:tr h="483158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719963"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it-IT" sz="44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it-IT" sz="44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it-IT" sz="44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it-IT" sz="44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it-IT" sz="44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it-IT" sz="2400" dirty="0" smtClean="0">
                        <a:latin typeface="Bahnschrift SemiLight SemiConde" panose="020B0502040204020203" pitchFamily="34" charset="0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1" dirty="0" smtClean="0">
                          <a:latin typeface="Bahnschrift SemiLight SemiConde" panose="020B0502040204020203" pitchFamily="34" charset="0"/>
                          <a:cs typeface="Times New Roman"/>
                        </a:rPr>
                        <a:t> CONCERTO</a:t>
                      </a:r>
                      <a:r>
                        <a:rPr lang="it-IT" sz="1800" b="1" baseline="0" dirty="0" smtClean="0">
                          <a:latin typeface="Bahnschrift SemiLight SemiConde" panose="020B0502040204020203" pitchFamily="34" charset="0"/>
                          <a:cs typeface="Times New Roman"/>
                        </a:rPr>
                        <a:t> FULMINACCI BIKE-IN</a:t>
                      </a:r>
                      <a:endParaRPr lang="it-IT" sz="2000" b="1" dirty="0">
                        <a:latin typeface="Bahnschrift SemiLight SemiConde" panose="020B0502040204020203" pitchFamily="34" charset="0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</a:tr>
              <a:tr h="72008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71996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71996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7200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7199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6567296" y="1460500"/>
            <a:ext cx="522097" cy="158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59726" y="1460500"/>
            <a:ext cx="401700" cy="1586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83829" y="1460500"/>
            <a:ext cx="426085" cy="15862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083675" y="1460372"/>
            <a:ext cx="486410" cy="1587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986518" y="1460372"/>
            <a:ext cx="361696" cy="1587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2229357" y="1294206"/>
            <a:ext cx="4180204" cy="1203325"/>
            <a:chOff x="2229357" y="1294206"/>
            <a:chExt cx="4180204" cy="1203325"/>
          </a:xfrm>
        </p:grpSpPr>
        <p:sp>
          <p:nvSpPr>
            <p:cNvPr id="10" name="object 10"/>
            <p:cNvSpPr/>
            <p:nvPr/>
          </p:nvSpPr>
          <p:spPr>
            <a:xfrm>
              <a:off x="2229357" y="1294206"/>
              <a:ext cx="4180204" cy="483234"/>
            </a:xfrm>
            <a:custGeom>
              <a:avLst/>
              <a:gdLst/>
              <a:ahLst/>
              <a:cxnLst/>
              <a:rect l="l" t="t" r="r" b="b"/>
              <a:pathLst>
                <a:path w="4180204" h="483235">
                  <a:moveTo>
                    <a:pt x="4180078" y="0"/>
                  </a:moveTo>
                  <a:lnTo>
                    <a:pt x="0" y="0"/>
                  </a:lnTo>
                  <a:lnTo>
                    <a:pt x="0" y="483158"/>
                  </a:lnTo>
                  <a:lnTo>
                    <a:pt x="4180078" y="483158"/>
                  </a:lnTo>
                  <a:lnTo>
                    <a:pt x="41800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29357" y="1777326"/>
              <a:ext cx="4180204" cy="720090"/>
            </a:xfrm>
            <a:custGeom>
              <a:avLst/>
              <a:gdLst/>
              <a:ahLst/>
              <a:cxnLst/>
              <a:rect l="l" t="t" r="r" b="b"/>
              <a:pathLst>
                <a:path w="4180204" h="720089">
                  <a:moveTo>
                    <a:pt x="4180078" y="0"/>
                  </a:moveTo>
                  <a:lnTo>
                    <a:pt x="0" y="0"/>
                  </a:lnTo>
                  <a:lnTo>
                    <a:pt x="0" y="720001"/>
                  </a:lnTo>
                  <a:lnTo>
                    <a:pt x="4180078" y="720001"/>
                  </a:lnTo>
                  <a:lnTo>
                    <a:pt x="4180078" y="0"/>
                  </a:lnTo>
                  <a:close/>
                </a:path>
              </a:pathLst>
            </a:custGeom>
            <a:solidFill>
              <a:srgbClr val="CACACA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object 12"/>
            <p:cNvSpPr/>
            <p:nvPr/>
          </p:nvSpPr>
          <p:spPr>
            <a:xfrm>
              <a:off x="3359911" y="1460372"/>
              <a:ext cx="1923542" cy="15875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333116" y="2024506"/>
              <a:ext cx="1756029" cy="23914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2328926" y="2777108"/>
            <a:ext cx="178308" cy="1610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517520" y="2777108"/>
            <a:ext cx="253365" cy="16319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781173" y="2777108"/>
            <a:ext cx="253365" cy="16167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108070" y="2777869"/>
            <a:ext cx="1311530" cy="1602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327148" y="3502405"/>
            <a:ext cx="1725422" cy="15786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114672" y="3502405"/>
            <a:ext cx="487679" cy="15786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327148" y="4222496"/>
            <a:ext cx="2006092" cy="15773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335402" y="4942459"/>
            <a:ext cx="3440684" cy="15786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1BBFF331-B413-46C0-B4F9-12EE847EDECA" descr="cid:52419886-3CCE-4092-9D6C-1FF0511E8A22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148" y="2399540"/>
            <a:ext cx="5200452" cy="2705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e 3"/>
          <p:cNvSpPr/>
          <p:nvPr/>
        </p:nvSpPr>
        <p:spPr>
          <a:xfrm>
            <a:off x="439170" y="1561758"/>
            <a:ext cx="4724400" cy="4648200"/>
          </a:xfrm>
          <a:prstGeom prst="ellipse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209801" y="228600"/>
            <a:ext cx="7467599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bject 2"/>
          <p:cNvSpPr txBox="1">
            <a:spLocks noGrp="1"/>
          </p:cNvSpPr>
          <p:nvPr>
            <p:ph type="title"/>
          </p:nvPr>
        </p:nvSpPr>
        <p:spPr>
          <a:xfrm>
            <a:off x="2209801" y="218409"/>
            <a:ext cx="7391400" cy="65466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445" algn="ctr">
              <a:lnSpc>
                <a:spcPts val="5020"/>
              </a:lnSpc>
              <a:spcBef>
                <a:spcPts val="105"/>
              </a:spcBef>
            </a:pPr>
            <a:r>
              <a:rPr lang="it-IT" spc="-409" dirty="0" smtClean="0"/>
              <a:t>22 LUGLIO CONCERTO FULMINACCI</a:t>
            </a:r>
            <a:endParaRPr spc="575" dirty="0"/>
          </a:p>
        </p:txBody>
      </p:sp>
      <p:sp>
        <p:nvSpPr>
          <p:cNvPr id="14" name="Connettore 13"/>
          <p:cNvSpPr/>
          <p:nvPr/>
        </p:nvSpPr>
        <p:spPr>
          <a:xfrm>
            <a:off x="990600" y="1867295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>
                <a:solidFill>
                  <a:srgbClr val="01A5AE"/>
                </a:solidFill>
              </a:rPr>
              <a:t>7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751570" y="2667000"/>
            <a:ext cx="43958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Carlito"/>
              </a:rPr>
              <a:t>Concerto organizzata con la collaborazione dei giovani impegnati nel progetto, che prevede l'esibizione di gruppi artistici del 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territorio 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giovani prima del concerto di </a:t>
            </a:r>
            <a:r>
              <a:rPr lang="it-IT" sz="2000" dirty="0" err="1">
                <a:solidFill>
                  <a:schemeClr val="bg1"/>
                </a:solidFill>
                <a:latin typeface="Carlito"/>
              </a:rPr>
              <a:t>Fulminacci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 della Sera. I ragazzi saranno coinvolti nella fase di organizzazione e artistica dell'evento </a:t>
            </a:r>
            <a:endParaRPr lang="it-IT" sz="2000" dirty="0">
              <a:solidFill>
                <a:schemeClr val="bg1"/>
              </a:solidFill>
              <a:latin typeface="Carlito"/>
              <a:ea typeface="Cambria Math" panose="02040503050406030204" pitchFamily="18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7925727" y="5075910"/>
            <a:ext cx="2589873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Goccia 24"/>
          <p:cNvSpPr/>
          <p:nvPr/>
        </p:nvSpPr>
        <p:spPr>
          <a:xfrm rot="7953160">
            <a:off x="7573539" y="4722148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/>
          <p:cNvSpPr/>
          <p:nvPr/>
        </p:nvSpPr>
        <p:spPr>
          <a:xfrm>
            <a:off x="7648703" y="4810553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7894370" y="5050716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DD1A5C"/>
                </a:solidFill>
                <a:latin typeface="Carlito"/>
              </a:rPr>
              <a:t>Campo Canoa Mantova</a:t>
            </a:r>
            <a:endParaRPr lang="it-IT" dirty="0">
              <a:solidFill>
                <a:srgbClr val="DD1A5C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696148" y="202968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64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3048000" y="1722862"/>
            <a:ext cx="6019800" cy="6393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0" y="4800600"/>
            <a:ext cx="1676400" cy="16764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2438400"/>
            <a:ext cx="4311727" cy="2362200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1905000" y="304800"/>
            <a:ext cx="85344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bject 2"/>
          <p:cNvSpPr txBox="1">
            <a:spLocks/>
          </p:cNvSpPr>
          <p:nvPr/>
        </p:nvSpPr>
        <p:spPr>
          <a:xfrm>
            <a:off x="1905000" y="304800"/>
            <a:ext cx="8534400" cy="11214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sz="3600" kern="0" spc="65" dirty="0" smtClean="0"/>
              <a:t> </a:t>
            </a:r>
            <a:r>
              <a:rPr lang="it-IT" sz="3600" dirty="0">
                <a:solidFill>
                  <a:srgbClr val="DD1A5C"/>
                </a:solidFill>
              </a:rPr>
              <a:t>Tele Mantova </a:t>
            </a:r>
            <a:r>
              <a:rPr lang="it-IT" sz="3600" dirty="0" smtClean="0">
                <a:solidFill>
                  <a:srgbClr val="DD1A5C"/>
                </a:solidFill>
              </a:rPr>
              <a:t>SEI </a:t>
            </a:r>
            <a:r>
              <a:rPr lang="it-IT" sz="3600" dirty="0">
                <a:solidFill>
                  <a:srgbClr val="DD1A5C"/>
                </a:solidFill>
              </a:rPr>
              <a:t>A CASA del 04/07/2022 </a:t>
            </a:r>
            <a:r>
              <a:rPr lang="it-IT" sz="3600" dirty="0"/>
              <a:t/>
            </a:r>
            <a:br>
              <a:rPr lang="it-IT" sz="3600" dirty="0"/>
            </a:br>
            <a:endParaRPr lang="en-US" sz="3600" kern="0" spc="60" dirty="0"/>
          </a:p>
        </p:txBody>
      </p:sp>
      <p:sp>
        <p:nvSpPr>
          <p:cNvPr id="9" name="Rettangolo 8"/>
          <p:cNvSpPr/>
          <p:nvPr/>
        </p:nvSpPr>
        <p:spPr>
          <a:xfrm>
            <a:off x="3048000" y="16826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u="sng" dirty="0">
                <a:solidFill>
                  <a:srgbClr val="DD1A5C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https://www.telemantova.it/i-programmi/altri-programmi/sei-a-casa/sei-a-casa-del-04-07-2022-1.9501607</a:t>
            </a:r>
            <a:r>
              <a:rPr lang="it-IT" dirty="0">
                <a:solidFill>
                  <a:srgbClr val="DD1A5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it-IT" dirty="0">
              <a:solidFill>
                <a:srgbClr val="DD1A5C"/>
              </a:solidFill>
            </a:endParaRPr>
          </a:p>
        </p:txBody>
      </p:sp>
      <p:sp>
        <p:nvSpPr>
          <p:cNvPr id="10" name="Ovale 9"/>
          <p:cNvSpPr/>
          <p:nvPr/>
        </p:nvSpPr>
        <p:spPr>
          <a:xfrm>
            <a:off x="609600" y="2566115"/>
            <a:ext cx="3912638" cy="3834685"/>
          </a:xfrm>
          <a:prstGeom prst="ellipse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1263395" y="3127740"/>
            <a:ext cx="325884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Sono </a:t>
            </a: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intervenuti gli assessori dei 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comuni partner </a:t>
            </a: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all’interno della trasmissione SEI A CASA su Tele 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Mantova, che hanno parlato del progetto </a:t>
            </a:r>
            <a:r>
              <a:rPr lang="it-IT" sz="2000" b="1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MN-link: Interconnessioni territoriali giovani.</a:t>
            </a:r>
            <a:endParaRPr lang="it-IT" sz="2000" b="1" dirty="0">
              <a:solidFill>
                <a:schemeClr val="bg1"/>
              </a:solidFill>
              <a:latin typeface="Carlito"/>
            </a:endParaRPr>
          </a:p>
        </p:txBody>
      </p:sp>
      <p:sp>
        <p:nvSpPr>
          <p:cNvPr id="13" name="Freccia in giù 12"/>
          <p:cNvSpPr/>
          <p:nvPr/>
        </p:nvSpPr>
        <p:spPr>
          <a:xfrm>
            <a:off x="5996131" y="1054494"/>
            <a:ext cx="199737" cy="539635"/>
          </a:xfrm>
          <a:prstGeom prst="downArrow">
            <a:avLst/>
          </a:prstGeom>
          <a:solidFill>
            <a:srgbClr val="01A5AE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06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/>
          <p:nvPr/>
        </p:nvSpPr>
        <p:spPr>
          <a:xfrm>
            <a:off x="7492617" y="6361015"/>
            <a:ext cx="3965202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bject 12"/>
          <p:cNvSpPr/>
          <p:nvPr/>
        </p:nvSpPr>
        <p:spPr>
          <a:xfrm rot="10800000">
            <a:off x="152400" y="2285999"/>
            <a:ext cx="6934200" cy="3077013"/>
          </a:xfrm>
          <a:custGeom>
            <a:avLst/>
            <a:gdLst/>
            <a:ahLst/>
            <a:cxnLst/>
            <a:rect l="l" t="t" r="r" b="b"/>
            <a:pathLst>
              <a:path w="4509770" h="2298700">
                <a:moveTo>
                  <a:pt x="3757930" y="0"/>
                </a:moveTo>
                <a:lnTo>
                  <a:pt x="751586" y="0"/>
                </a:lnTo>
                <a:lnTo>
                  <a:pt x="0" y="1149095"/>
                </a:lnTo>
                <a:lnTo>
                  <a:pt x="751586" y="2298191"/>
                </a:lnTo>
                <a:lnTo>
                  <a:pt x="3757930" y="2298191"/>
                </a:lnTo>
                <a:lnTo>
                  <a:pt x="3832468" y="2292610"/>
                </a:lnTo>
                <a:lnTo>
                  <a:pt x="3904933" y="2276217"/>
                </a:lnTo>
                <a:lnTo>
                  <a:pt x="3974978" y="2249539"/>
                </a:lnTo>
                <a:lnTo>
                  <a:pt x="4042259" y="2213103"/>
                </a:lnTo>
                <a:lnTo>
                  <a:pt x="4074756" y="2191390"/>
                </a:lnTo>
                <a:lnTo>
                  <a:pt x="4106432" y="2167435"/>
                </a:lnTo>
                <a:lnTo>
                  <a:pt x="4137246" y="2141304"/>
                </a:lnTo>
                <a:lnTo>
                  <a:pt x="4167152" y="2113063"/>
                </a:lnTo>
                <a:lnTo>
                  <a:pt x="4196110" y="2082777"/>
                </a:lnTo>
                <a:lnTo>
                  <a:pt x="4224074" y="2050512"/>
                </a:lnTo>
                <a:lnTo>
                  <a:pt x="4251003" y="2016335"/>
                </a:lnTo>
                <a:lnTo>
                  <a:pt x="4276854" y="1980310"/>
                </a:lnTo>
                <a:lnTo>
                  <a:pt x="4301582" y="1942504"/>
                </a:lnTo>
                <a:lnTo>
                  <a:pt x="4325146" y="1902983"/>
                </a:lnTo>
                <a:lnTo>
                  <a:pt x="4347502" y="1861813"/>
                </a:lnTo>
                <a:lnTo>
                  <a:pt x="4368606" y="1819058"/>
                </a:lnTo>
                <a:lnTo>
                  <a:pt x="4388417" y="1774786"/>
                </a:lnTo>
                <a:lnTo>
                  <a:pt x="4406890" y="1729062"/>
                </a:lnTo>
                <a:lnTo>
                  <a:pt x="4423983" y="1681952"/>
                </a:lnTo>
                <a:lnTo>
                  <a:pt x="4439653" y="1633521"/>
                </a:lnTo>
                <a:lnTo>
                  <a:pt x="4453856" y="1583836"/>
                </a:lnTo>
                <a:lnTo>
                  <a:pt x="4466549" y="1532963"/>
                </a:lnTo>
                <a:lnTo>
                  <a:pt x="4477690" y="1480966"/>
                </a:lnTo>
                <a:lnTo>
                  <a:pt x="4487235" y="1427913"/>
                </a:lnTo>
                <a:lnTo>
                  <a:pt x="4495141" y="1373868"/>
                </a:lnTo>
                <a:lnTo>
                  <a:pt x="4501365" y="1318898"/>
                </a:lnTo>
                <a:lnTo>
                  <a:pt x="4505864" y="1263069"/>
                </a:lnTo>
                <a:lnTo>
                  <a:pt x="4508596" y="1206446"/>
                </a:lnTo>
                <a:lnTo>
                  <a:pt x="4509516" y="1149095"/>
                </a:lnTo>
                <a:lnTo>
                  <a:pt x="4508596" y="1091745"/>
                </a:lnTo>
                <a:lnTo>
                  <a:pt x="4505864" y="1035122"/>
                </a:lnTo>
                <a:lnTo>
                  <a:pt x="4501365" y="979293"/>
                </a:lnTo>
                <a:lnTo>
                  <a:pt x="4495141" y="924323"/>
                </a:lnTo>
                <a:lnTo>
                  <a:pt x="4487235" y="870278"/>
                </a:lnTo>
                <a:lnTo>
                  <a:pt x="4477690" y="817225"/>
                </a:lnTo>
                <a:lnTo>
                  <a:pt x="4466549" y="765228"/>
                </a:lnTo>
                <a:lnTo>
                  <a:pt x="4453856" y="714355"/>
                </a:lnTo>
                <a:lnTo>
                  <a:pt x="4439653" y="664670"/>
                </a:lnTo>
                <a:lnTo>
                  <a:pt x="4423983" y="616239"/>
                </a:lnTo>
                <a:lnTo>
                  <a:pt x="4406890" y="569129"/>
                </a:lnTo>
                <a:lnTo>
                  <a:pt x="4388417" y="523405"/>
                </a:lnTo>
                <a:lnTo>
                  <a:pt x="4368606" y="479133"/>
                </a:lnTo>
                <a:lnTo>
                  <a:pt x="4347502" y="436378"/>
                </a:lnTo>
                <a:lnTo>
                  <a:pt x="4325146" y="395208"/>
                </a:lnTo>
                <a:lnTo>
                  <a:pt x="4301582" y="355687"/>
                </a:lnTo>
                <a:lnTo>
                  <a:pt x="4276854" y="317881"/>
                </a:lnTo>
                <a:lnTo>
                  <a:pt x="4251003" y="281856"/>
                </a:lnTo>
                <a:lnTo>
                  <a:pt x="4224074" y="247679"/>
                </a:lnTo>
                <a:lnTo>
                  <a:pt x="4196110" y="215414"/>
                </a:lnTo>
                <a:lnTo>
                  <a:pt x="4167152" y="185128"/>
                </a:lnTo>
                <a:lnTo>
                  <a:pt x="4137246" y="156887"/>
                </a:lnTo>
                <a:lnTo>
                  <a:pt x="4106432" y="130756"/>
                </a:lnTo>
                <a:lnTo>
                  <a:pt x="4074756" y="106801"/>
                </a:lnTo>
                <a:lnTo>
                  <a:pt x="4042259" y="85088"/>
                </a:lnTo>
                <a:lnTo>
                  <a:pt x="4008986" y="65683"/>
                </a:lnTo>
                <a:lnTo>
                  <a:pt x="3940279" y="34060"/>
                </a:lnTo>
                <a:lnTo>
                  <a:pt x="3868981" y="12459"/>
                </a:lnTo>
                <a:lnTo>
                  <a:pt x="3795437" y="1406"/>
                </a:lnTo>
                <a:lnTo>
                  <a:pt x="3757930" y="0"/>
                </a:lnTo>
                <a:close/>
              </a:path>
            </a:pathLst>
          </a:custGeom>
          <a:solidFill>
            <a:srgbClr val="01A5AE"/>
          </a:solidFill>
          <a:ln>
            <a:solidFill>
              <a:srgbClr val="D2D9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90721" y="217170"/>
            <a:ext cx="521589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420" dirty="0" smtClean="0"/>
              <a:t> </a:t>
            </a:r>
            <a:endParaRPr spc="-204" dirty="0"/>
          </a:p>
        </p:txBody>
      </p:sp>
      <p:sp>
        <p:nvSpPr>
          <p:cNvPr id="8" name="Connettore 7"/>
          <p:cNvSpPr/>
          <p:nvPr/>
        </p:nvSpPr>
        <p:spPr>
          <a:xfrm>
            <a:off x="990600" y="1973165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>
                <a:solidFill>
                  <a:srgbClr val="01A5AE"/>
                </a:solidFill>
              </a:rPr>
              <a:t>1</a:t>
            </a:r>
          </a:p>
        </p:txBody>
      </p:sp>
      <p:sp>
        <p:nvSpPr>
          <p:cNvPr id="9" name="Rettangolo 8"/>
          <p:cNvSpPr/>
          <p:nvPr/>
        </p:nvSpPr>
        <p:spPr>
          <a:xfrm>
            <a:off x="2286000" y="304800"/>
            <a:ext cx="76962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bject 2"/>
          <p:cNvSpPr txBox="1">
            <a:spLocks/>
          </p:cNvSpPr>
          <p:nvPr/>
        </p:nvSpPr>
        <p:spPr>
          <a:xfrm>
            <a:off x="2209800" y="253285"/>
            <a:ext cx="7743497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65" dirty="0" smtClean="0"/>
              <a:t> 11 GIUGNO ALL U NEED IS EU</a:t>
            </a:r>
            <a:endParaRPr lang="en-US" kern="0" spc="60" dirty="0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1505484"/>
            <a:ext cx="3810000" cy="4762501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800099" y="2582765"/>
            <a:ext cx="5562600" cy="2780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it-IT" sz="2000" dirty="0">
                <a:solidFill>
                  <a:schemeClr val="bg1"/>
                </a:solidFill>
                <a:latin typeface="Carlito"/>
              </a:rPr>
              <a:t>11 Giugno dalle 18:30 al centro 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culturale di San 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Giorgio 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Bigarello è stato realizzato un evento dedicato ai giovani, non solo, dove hanno presentato 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delle </a:t>
            </a: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iniziative 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europee con testimonianze </a:t>
            </a: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di studenti Erasmus e 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stranieri, un aperitivo </a:t>
            </a:r>
            <a:r>
              <a:rPr lang="it-IT" sz="2000" dirty="0" err="1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melting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 </a:t>
            </a:r>
            <a:r>
              <a:rPr lang="it-IT" sz="2000" dirty="0" err="1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pot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 e dj </a:t>
            </a: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set e molto 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altro.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L’evento è stato </a:t>
            </a: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creato dal Comitato Creativo Giovani </a:t>
            </a:r>
            <a:endParaRPr lang="it-IT" sz="2000" dirty="0">
              <a:solidFill>
                <a:schemeClr val="bg1"/>
              </a:solidFill>
              <a:effectLst/>
              <a:latin typeface="Carlito"/>
              <a:ea typeface="Calibri" panose="020F0502020204030204" pitchFamily="34" charset="0"/>
            </a:endParaRPr>
          </a:p>
        </p:txBody>
      </p:sp>
      <p:sp>
        <p:nvSpPr>
          <p:cNvPr id="4" name="Goccia 3"/>
          <p:cNvSpPr/>
          <p:nvPr/>
        </p:nvSpPr>
        <p:spPr>
          <a:xfrm rot="7953160">
            <a:off x="7140429" y="6007253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Ovale 4"/>
          <p:cNvSpPr/>
          <p:nvPr/>
        </p:nvSpPr>
        <p:spPr>
          <a:xfrm>
            <a:off x="7215593" y="6095658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7461260" y="6335821"/>
            <a:ext cx="4066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DD1A5C"/>
                </a:solidFill>
                <a:latin typeface="Carlito"/>
              </a:rPr>
              <a:t>Via Frida </a:t>
            </a:r>
            <a:r>
              <a:rPr lang="it-IT" dirty="0" err="1" smtClean="0">
                <a:solidFill>
                  <a:srgbClr val="DD1A5C"/>
                </a:solidFill>
                <a:latin typeface="Carlito"/>
              </a:rPr>
              <a:t>Kahlo</a:t>
            </a:r>
            <a:r>
              <a:rPr lang="it-IT" dirty="0" smtClean="0">
                <a:solidFill>
                  <a:srgbClr val="DD1A5C"/>
                </a:solidFill>
                <a:latin typeface="Carlito"/>
              </a:rPr>
              <a:t>, San </a:t>
            </a:r>
            <a:r>
              <a:rPr lang="it-IT" dirty="0">
                <a:solidFill>
                  <a:srgbClr val="DD1A5C"/>
                </a:solidFill>
                <a:latin typeface="Carlito"/>
              </a:rPr>
              <a:t>Giorgio Bigarello</a:t>
            </a:r>
            <a:endParaRPr lang="it-IT" dirty="0">
              <a:solidFill>
                <a:srgbClr val="DD1A5C"/>
              </a:solidFill>
            </a:endParaRPr>
          </a:p>
        </p:txBody>
      </p:sp>
      <p:sp>
        <p:nvSpPr>
          <p:cNvPr id="13" name="object 8"/>
          <p:cNvSpPr/>
          <p:nvPr/>
        </p:nvSpPr>
        <p:spPr>
          <a:xfrm>
            <a:off x="2362199" y="5522773"/>
            <a:ext cx="2438400" cy="11294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841" y="0"/>
            <a:ext cx="12223531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it-IT" dirty="0">
              <a:solidFill>
                <a:srgbClr val="DD1A5C"/>
              </a:solidFill>
              <a:hlinkClick r:id="rId3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4267200" y="410438"/>
            <a:ext cx="35052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56557" y="365886"/>
            <a:ext cx="3315843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105" dirty="0" smtClean="0"/>
              <a:t>RADIOAZIONE</a:t>
            </a:r>
            <a:endParaRPr spc="-105" dirty="0"/>
          </a:p>
        </p:txBody>
      </p:sp>
      <p:sp>
        <p:nvSpPr>
          <p:cNvPr id="8" name="object 8"/>
          <p:cNvSpPr/>
          <p:nvPr/>
        </p:nvSpPr>
        <p:spPr>
          <a:xfrm>
            <a:off x="304428" y="5105399"/>
            <a:ext cx="3962772" cy="154296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Rettangolo arrotondato 20"/>
          <p:cNvSpPr/>
          <p:nvPr/>
        </p:nvSpPr>
        <p:spPr>
          <a:xfrm>
            <a:off x="8693046" y="6274261"/>
            <a:ext cx="3151378" cy="388440"/>
          </a:xfrm>
          <a:prstGeom prst="roundRect">
            <a:avLst/>
          </a:prstGeom>
          <a:solidFill>
            <a:srgbClr val="01A5AE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bject 11"/>
          <p:cNvSpPr txBox="1"/>
          <p:nvPr/>
        </p:nvSpPr>
        <p:spPr>
          <a:xfrm>
            <a:off x="8769246" y="6255868"/>
            <a:ext cx="3222752" cy="388440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R="5080" algn="just">
              <a:lnSpc>
                <a:spcPct val="80000"/>
              </a:lnSpc>
              <a:spcBef>
                <a:spcPts val="725"/>
              </a:spcBef>
            </a:pPr>
            <a:r>
              <a:rPr lang="it-IT" sz="2400" dirty="0">
                <a:solidFill>
                  <a:schemeClr val="bg1"/>
                </a:solidFill>
                <a:latin typeface="Carlito"/>
                <a:cs typeface="Carlito"/>
              </a:rPr>
              <a:t>www.radioazione.com </a:t>
            </a:r>
            <a:endParaRPr sz="2400" dirty="0">
              <a:solidFill>
                <a:schemeClr val="bg1"/>
              </a:solidFill>
              <a:latin typeface="Carlito"/>
              <a:cs typeface="Carlito"/>
            </a:endParaRPr>
          </a:p>
        </p:txBody>
      </p:sp>
      <p:sp>
        <p:nvSpPr>
          <p:cNvPr id="20" name="Rettangolo arrotondato 19"/>
          <p:cNvSpPr/>
          <p:nvPr/>
        </p:nvSpPr>
        <p:spPr>
          <a:xfrm>
            <a:off x="173757" y="1524000"/>
            <a:ext cx="5831179" cy="1724231"/>
          </a:xfrm>
          <a:prstGeom prst="roundRect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304428" y="1559742"/>
            <a:ext cx="56037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dirty="0">
                <a:solidFill>
                  <a:schemeClr val="bg1"/>
                </a:solidFill>
                <a:latin typeface="Carlito"/>
              </a:rPr>
              <a:t>Lo staff di </a:t>
            </a:r>
            <a:r>
              <a:rPr lang="it-IT" sz="2400" dirty="0" err="1">
                <a:solidFill>
                  <a:schemeClr val="bg1"/>
                </a:solidFill>
                <a:latin typeface="Carlito"/>
              </a:rPr>
              <a:t>Radioazione</a:t>
            </a:r>
            <a:r>
              <a:rPr lang="it-IT" sz="2400" dirty="0">
                <a:solidFill>
                  <a:schemeClr val="bg1"/>
                </a:solidFill>
                <a:latin typeface="Carlito"/>
              </a:rPr>
              <a:t> documenta attraverso la produzione di 2 video gli eventi organizzati da Comune di San Giorgio </a:t>
            </a:r>
            <a:r>
              <a:rPr lang="it-IT" sz="2400" dirty="0" smtClean="0">
                <a:solidFill>
                  <a:schemeClr val="bg1"/>
                </a:solidFill>
                <a:latin typeface="Carlito"/>
              </a:rPr>
              <a:t>Bigarello</a:t>
            </a:r>
            <a:endParaRPr lang="it-IT" sz="2400" dirty="0">
              <a:solidFill>
                <a:schemeClr val="bg1"/>
              </a:solidFill>
              <a:latin typeface="Carlito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6082980" y="2271158"/>
            <a:ext cx="1987567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6135607" y="2246411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Due video social</a:t>
            </a:r>
            <a:endParaRPr lang="it-IT" dirty="0">
              <a:solidFill>
                <a:srgbClr val="DD1A5C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3770757" y="3745824"/>
            <a:ext cx="4916043" cy="1465303"/>
          </a:xfrm>
          <a:prstGeom prst="roundRect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3822483" y="3733800"/>
            <a:ext cx="48643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DD1A5C"/>
                </a:solidFill>
              </a:rPr>
              <a:t>VIDEO PROMOZIONALE CHE DOCUMENTA LE ATTIVITÀ E RACCOGLIE ALTRE TESTIMONIANZE</a:t>
            </a:r>
            <a:r>
              <a:rPr lang="it-IT" dirty="0" smtClean="0">
                <a:solidFill>
                  <a:srgbClr val="DD1A5C"/>
                </a:solidFill>
              </a:rPr>
              <a:t>:</a:t>
            </a:r>
            <a:endParaRPr lang="it-IT" u="sng" dirty="0" smtClean="0">
              <a:hlinkClick r:id="rId3"/>
            </a:endParaRPr>
          </a:p>
          <a:p>
            <a:r>
              <a:rPr lang="it-IT" u="sng" dirty="0" smtClean="0">
                <a:hlinkClick r:id="rId3"/>
              </a:rPr>
              <a:t>https</a:t>
            </a:r>
            <a:r>
              <a:rPr lang="it-IT" u="sng" dirty="0">
                <a:hlinkClick r:id="rId3"/>
              </a:rPr>
              <a:t>://www.dropbox.com/s/qckegbrgr4pcrj9/ALL%20YOU%20NEED%20IS%20EU%20SHORT.mp4?dl=0</a:t>
            </a:r>
            <a:endParaRPr lang="it-IT" dirty="0"/>
          </a:p>
        </p:txBody>
      </p:sp>
      <p:sp>
        <p:nvSpPr>
          <p:cNvPr id="15" name="Freccia in giù 14"/>
          <p:cNvSpPr/>
          <p:nvPr/>
        </p:nvSpPr>
        <p:spPr>
          <a:xfrm>
            <a:off x="6019800" y="2743200"/>
            <a:ext cx="399473" cy="898884"/>
          </a:xfrm>
          <a:prstGeom prst="downArrow">
            <a:avLst/>
          </a:prstGeom>
          <a:solidFill>
            <a:srgbClr val="01A5AE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in giù 15"/>
          <p:cNvSpPr/>
          <p:nvPr/>
        </p:nvSpPr>
        <p:spPr>
          <a:xfrm rot="16200000">
            <a:off x="8494821" y="2021452"/>
            <a:ext cx="399473" cy="898884"/>
          </a:xfrm>
          <a:prstGeom prst="downArrow">
            <a:avLst/>
          </a:prstGeom>
          <a:solidFill>
            <a:srgbClr val="01A5AE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arrotondato 22"/>
          <p:cNvSpPr/>
          <p:nvPr/>
        </p:nvSpPr>
        <p:spPr>
          <a:xfrm>
            <a:off x="9280982" y="1981200"/>
            <a:ext cx="2709765" cy="1752600"/>
          </a:xfrm>
          <a:prstGeom prst="roundRect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bject 11"/>
          <p:cNvSpPr txBox="1"/>
          <p:nvPr/>
        </p:nvSpPr>
        <p:spPr>
          <a:xfrm>
            <a:off x="9376071" y="2028289"/>
            <a:ext cx="2615926" cy="1623137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r>
              <a:rPr lang="it-IT" dirty="0" smtClean="0">
                <a:solidFill>
                  <a:srgbClr val="DD1A5C"/>
                </a:solidFill>
              </a:rPr>
              <a:t>INTERVISTE FATTE AI GIOVANI:</a:t>
            </a:r>
            <a:endParaRPr lang="it-IT" dirty="0">
              <a:solidFill>
                <a:srgbClr val="DD1A5C"/>
              </a:solidFill>
            </a:endParaRPr>
          </a:p>
          <a:p>
            <a:pPr marR="5080" algn="just">
              <a:lnSpc>
                <a:spcPct val="80000"/>
              </a:lnSpc>
              <a:spcBef>
                <a:spcPts val="725"/>
              </a:spcBef>
            </a:pPr>
            <a:r>
              <a:rPr lang="it-IT" dirty="0" smtClean="0">
                <a:solidFill>
                  <a:schemeClr val="bg1"/>
                </a:solidFill>
                <a:latin typeface="Carlito"/>
                <a:cs typeface="Carlito"/>
                <a:hlinkClick r:id="rId5"/>
              </a:rPr>
              <a:t>https</a:t>
            </a:r>
            <a:r>
              <a:rPr lang="it-IT" dirty="0">
                <a:solidFill>
                  <a:schemeClr val="bg1"/>
                </a:solidFill>
                <a:latin typeface="Carlito"/>
                <a:cs typeface="Carlito"/>
                <a:hlinkClick r:id="rId5"/>
              </a:rPr>
              <a:t>://</a:t>
            </a:r>
            <a:r>
              <a:rPr lang="it-IT" dirty="0" smtClean="0">
                <a:solidFill>
                  <a:schemeClr val="bg1"/>
                </a:solidFill>
                <a:latin typeface="Carlito"/>
                <a:cs typeface="Carlito"/>
                <a:hlinkClick r:id="rId5"/>
              </a:rPr>
              <a:t>www.dropbox.com/s/k2oed9vdnr7lrom/SONDAGGIO%20INTERVISTE.mp4?dl=0</a:t>
            </a:r>
            <a:r>
              <a:rPr lang="it-IT" dirty="0" smtClean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endParaRPr dirty="0">
              <a:solidFill>
                <a:schemeClr val="bg1"/>
              </a:solidFill>
              <a:latin typeface="Carlito"/>
              <a:cs typeface="Carli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4876800" y="825454"/>
            <a:ext cx="25908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2309731" y="196424"/>
            <a:ext cx="7748669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38401" y="183534"/>
            <a:ext cx="7467600" cy="129586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620" algn="ctr">
              <a:lnSpc>
                <a:spcPts val="5020"/>
              </a:lnSpc>
            </a:pPr>
            <a:r>
              <a:rPr lang="it-IT" spc="-200" dirty="0" smtClean="0"/>
              <a:t>14 GIUGNO TAVOLO POLITICHE GIOVANILI </a:t>
            </a:r>
            <a:endParaRPr spc="-200" dirty="0"/>
          </a:p>
        </p:txBody>
      </p:sp>
      <p:sp>
        <p:nvSpPr>
          <p:cNvPr id="15" name="Ovale 14"/>
          <p:cNvSpPr/>
          <p:nvPr/>
        </p:nvSpPr>
        <p:spPr>
          <a:xfrm>
            <a:off x="1143000" y="1524000"/>
            <a:ext cx="4776869" cy="4756108"/>
          </a:xfrm>
          <a:prstGeom prst="ellipse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1600200" y="2839015"/>
            <a:ext cx="43958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2000" dirty="0">
              <a:solidFill>
                <a:schemeClr val="bg1"/>
              </a:solidFill>
              <a:latin typeface="Carlito"/>
              <a:ea typeface="Cambria Math" panose="020405030504060302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524000" y="2757300"/>
            <a:ext cx="4267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Mercoledì </a:t>
            </a:r>
            <a:r>
              <a:rPr lang="it-IT" sz="2000" b="1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14 giugno 2022 presso la Biblioteca G. Baratta alle ore 11.00 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c’è stato l’incontro </a:t>
            </a: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del Tavolo Politiche giovanili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.</a:t>
            </a: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-giornata dell’arte</a:t>
            </a: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-un programma da presentare alle scuole all'inizio anno</a:t>
            </a: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-problematiche su </a:t>
            </a:r>
            <a:r>
              <a:rPr lang="it-IT" sz="2000" dirty="0" err="1" smtClean="0">
                <a:solidFill>
                  <a:schemeClr val="bg1"/>
                </a:solidFill>
                <a:latin typeface="Carlito"/>
              </a:rPr>
              <a:t>mobike</a:t>
            </a:r>
            <a:endParaRPr lang="it-IT" sz="2000" dirty="0">
              <a:solidFill>
                <a:schemeClr val="bg1"/>
              </a:solidFill>
              <a:latin typeface="Carlito"/>
            </a:endParaRPr>
          </a:p>
        </p:txBody>
      </p:sp>
      <p:sp>
        <p:nvSpPr>
          <p:cNvPr id="13" name="Connettore 12"/>
          <p:cNvSpPr/>
          <p:nvPr/>
        </p:nvSpPr>
        <p:spPr>
          <a:xfrm>
            <a:off x="1700131" y="1813330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>
                <a:solidFill>
                  <a:srgbClr val="01A5AE"/>
                </a:solidFill>
              </a:rPr>
              <a:t>2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2459716"/>
            <a:ext cx="3382121" cy="2702991"/>
          </a:xfrm>
          <a:prstGeom prst="rect">
            <a:avLst/>
          </a:prstGeom>
        </p:spPr>
      </p:pic>
      <p:sp>
        <p:nvSpPr>
          <p:cNvPr id="18" name="Rettangolo 17"/>
          <p:cNvSpPr/>
          <p:nvPr/>
        </p:nvSpPr>
        <p:spPr>
          <a:xfrm>
            <a:off x="7430253" y="5265568"/>
            <a:ext cx="3433245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Goccia 18"/>
          <p:cNvSpPr/>
          <p:nvPr/>
        </p:nvSpPr>
        <p:spPr>
          <a:xfrm rot="7953160">
            <a:off x="7037469" y="4978395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7112633" y="5066800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7482880" y="5240821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Biblioteca G. </a:t>
            </a:r>
            <a:r>
              <a:rPr lang="it-IT" dirty="0" smtClean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Baratta, </a:t>
            </a:r>
            <a:r>
              <a:rPr lang="it-IT" dirty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M</a:t>
            </a:r>
            <a:r>
              <a:rPr lang="it-IT" dirty="0" smtClean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antova</a:t>
            </a:r>
            <a:endParaRPr lang="it-IT" dirty="0">
              <a:solidFill>
                <a:srgbClr val="DD1A5C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6798304" y="1981200"/>
            <a:ext cx="4631696" cy="32883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bject 2"/>
          <p:cNvSpPr txBox="1">
            <a:spLocks/>
          </p:cNvSpPr>
          <p:nvPr/>
        </p:nvSpPr>
        <p:spPr>
          <a:xfrm>
            <a:off x="6705600" y="1681751"/>
            <a:ext cx="47244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65" dirty="0" smtClean="0"/>
              <a:t> </a:t>
            </a:r>
            <a:r>
              <a:rPr lang="en-US" sz="1800" kern="0" spc="65" dirty="0">
                <a:solidFill>
                  <a:srgbClr val="DD1A5C"/>
                </a:solidFill>
              </a:rPr>
              <a:t>Hanno </a:t>
            </a:r>
            <a:r>
              <a:rPr lang="en-US" sz="1800" kern="0" spc="65" dirty="0" err="1">
                <a:solidFill>
                  <a:srgbClr val="DD1A5C"/>
                </a:solidFill>
              </a:rPr>
              <a:t>partecipato</a:t>
            </a:r>
            <a:r>
              <a:rPr lang="en-US" sz="1800" kern="0" spc="65" dirty="0">
                <a:solidFill>
                  <a:srgbClr val="DD1A5C"/>
                </a:solidFill>
              </a:rPr>
              <a:t> </a:t>
            </a:r>
            <a:r>
              <a:rPr lang="en-US" sz="1800" kern="0" spc="65" dirty="0" err="1" smtClean="0">
                <a:solidFill>
                  <a:srgbClr val="DD1A5C"/>
                </a:solidFill>
              </a:rPr>
              <a:t>all’incontro</a:t>
            </a:r>
            <a:r>
              <a:rPr lang="en-US" sz="1800" kern="0" spc="65" dirty="0" smtClean="0">
                <a:solidFill>
                  <a:srgbClr val="DD1A5C"/>
                </a:solidFill>
              </a:rPr>
              <a:t> 6 </a:t>
            </a:r>
            <a:r>
              <a:rPr lang="en-US" sz="1800" kern="0" spc="65" dirty="0" err="1" smtClean="0">
                <a:solidFill>
                  <a:srgbClr val="DD1A5C"/>
                </a:solidFill>
              </a:rPr>
              <a:t>ragazzi</a:t>
            </a:r>
            <a:endParaRPr lang="en-US" sz="1800" kern="0" spc="60" dirty="0">
              <a:solidFill>
                <a:srgbClr val="DD1A5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2819400" y="217170"/>
            <a:ext cx="65532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bject 12"/>
          <p:cNvSpPr/>
          <p:nvPr/>
        </p:nvSpPr>
        <p:spPr>
          <a:xfrm rot="10800000">
            <a:off x="152400" y="1914811"/>
            <a:ext cx="7620000" cy="4052354"/>
          </a:xfrm>
          <a:custGeom>
            <a:avLst/>
            <a:gdLst/>
            <a:ahLst/>
            <a:cxnLst/>
            <a:rect l="l" t="t" r="r" b="b"/>
            <a:pathLst>
              <a:path w="4509770" h="2298700">
                <a:moveTo>
                  <a:pt x="3757930" y="0"/>
                </a:moveTo>
                <a:lnTo>
                  <a:pt x="751586" y="0"/>
                </a:lnTo>
                <a:lnTo>
                  <a:pt x="0" y="1149095"/>
                </a:lnTo>
                <a:lnTo>
                  <a:pt x="751586" y="2298191"/>
                </a:lnTo>
                <a:lnTo>
                  <a:pt x="3757930" y="2298191"/>
                </a:lnTo>
                <a:lnTo>
                  <a:pt x="3832468" y="2292610"/>
                </a:lnTo>
                <a:lnTo>
                  <a:pt x="3904933" y="2276217"/>
                </a:lnTo>
                <a:lnTo>
                  <a:pt x="3974978" y="2249539"/>
                </a:lnTo>
                <a:lnTo>
                  <a:pt x="4042259" y="2213103"/>
                </a:lnTo>
                <a:lnTo>
                  <a:pt x="4074756" y="2191390"/>
                </a:lnTo>
                <a:lnTo>
                  <a:pt x="4106432" y="2167435"/>
                </a:lnTo>
                <a:lnTo>
                  <a:pt x="4137246" y="2141304"/>
                </a:lnTo>
                <a:lnTo>
                  <a:pt x="4167152" y="2113063"/>
                </a:lnTo>
                <a:lnTo>
                  <a:pt x="4196110" y="2082777"/>
                </a:lnTo>
                <a:lnTo>
                  <a:pt x="4224074" y="2050512"/>
                </a:lnTo>
                <a:lnTo>
                  <a:pt x="4251003" y="2016335"/>
                </a:lnTo>
                <a:lnTo>
                  <a:pt x="4276854" y="1980310"/>
                </a:lnTo>
                <a:lnTo>
                  <a:pt x="4301582" y="1942504"/>
                </a:lnTo>
                <a:lnTo>
                  <a:pt x="4325146" y="1902983"/>
                </a:lnTo>
                <a:lnTo>
                  <a:pt x="4347502" y="1861813"/>
                </a:lnTo>
                <a:lnTo>
                  <a:pt x="4368606" y="1819058"/>
                </a:lnTo>
                <a:lnTo>
                  <a:pt x="4388417" y="1774786"/>
                </a:lnTo>
                <a:lnTo>
                  <a:pt x="4406890" y="1729062"/>
                </a:lnTo>
                <a:lnTo>
                  <a:pt x="4423983" y="1681952"/>
                </a:lnTo>
                <a:lnTo>
                  <a:pt x="4439653" y="1633521"/>
                </a:lnTo>
                <a:lnTo>
                  <a:pt x="4453856" y="1583836"/>
                </a:lnTo>
                <a:lnTo>
                  <a:pt x="4466549" y="1532963"/>
                </a:lnTo>
                <a:lnTo>
                  <a:pt x="4477690" y="1480966"/>
                </a:lnTo>
                <a:lnTo>
                  <a:pt x="4487235" y="1427913"/>
                </a:lnTo>
                <a:lnTo>
                  <a:pt x="4495141" y="1373868"/>
                </a:lnTo>
                <a:lnTo>
                  <a:pt x="4501365" y="1318898"/>
                </a:lnTo>
                <a:lnTo>
                  <a:pt x="4505864" y="1263069"/>
                </a:lnTo>
                <a:lnTo>
                  <a:pt x="4508596" y="1206446"/>
                </a:lnTo>
                <a:lnTo>
                  <a:pt x="4509516" y="1149095"/>
                </a:lnTo>
                <a:lnTo>
                  <a:pt x="4508596" y="1091745"/>
                </a:lnTo>
                <a:lnTo>
                  <a:pt x="4505864" y="1035122"/>
                </a:lnTo>
                <a:lnTo>
                  <a:pt x="4501365" y="979293"/>
                </a:lnTo>
                <a:lnTo>
                  <a:pt x="4495141" y="924323"/>
                </a:lnTo>
                <a:lnTo>
                  <a:pt x="4487235" y="870278"/>
                </a:lnTo>
                <a:lnTo>
                  <a:pt x="4477690" y="817225"/>
                </a:lnTo>
                <a:lnTo>
                  <a:pt x="4466549" y="765228"/>
                </a:lnTo>
                <a:lnTo>
                  <a:pt x="4453856" y="714355"/>
                </a:lnTo>
                <a:lnTo>
                  <a:pt x="4439653" y="664670"/>
                </a:lnTo>
                <a:lnTo>
                  <a:pt x="4423983" y="616239"/>
                </a:lnTo>
                <a:lnTo>
                  <a:pt x="4406890" y="569129"/>
                </a:lnTo>
                <a:lnTo>
                  <a:pt x="4388417" y="523405"/>
                </a:lnTo>
                <a:lnTo>
                  <a:pt x="4368606" y="479133"/>
                </a:lnTo>
                <a:lnTo>
                  <a:pt x="4347502" y="436378"/>
                </a:lnTo>
                <a:lnTo>
                  <a:pt x="4325146" y="395208"/>
                </a:lnTo>
                <a:lnTo>
                  <a:pt x="4301582" y="355687"/>
                </a:lnTo>
                <a:lnTo>
                  <a:pt x="4276854" y="317881"/>
                </a:lnTo>
                <a:lnTo>
                  <a:pt x="4251003" y="281856"/>
                </a:lnTo>
                <a:lnTo>
                  <a:pt x="4224074" y="247679"/>
                </a:lnTo>
                <a:lnTo>
                  <a:pt x="4196110" y="215414"/>
                </a:lnTo>
                <a:lnTo>
                  <a:pt x="4167152" y="185128"/>
                </a:lnTo>
                <a:lnTo>
                  <a:pt x="4137246" y="156887"/>
                </a:lnTo>
                <a:lnTo>
                  <a:pt x="4106432" y="130756"/>
                </a:lnTo>
                <a:lnTo>
                  <a:pt x="4074756" y="106801"/>
                </a:lnTo>
                <a:lnTo>
                  <a:pt x="4042259" y="85088"/>
                </a:lnTo>
                <a:lnTo>
                  <a:pt x="4008986" y="65683"/>
                </a:lnTo>
                <a:lnTo>
                  <a:pt x="3940279" y="34060"/>
                </a:lnTo>
                <a:lnTo>
                  <a:pt x="3868981" y="12459"/>
                </a:lnTo>
                <a:lnTo>
                  <a:pt x="3795437" y="1406"/>
                </a:lnTo>
                <a:lnTo>
                  <a:pt x="3757930" y="0"/>
                </a:lnTo>
                <a:close/>
              </a:path>
            </a:pathLst>
          </a:custGeom>
          <a:solidFill>
            <a:srgbClr val="01A5AE"/>
          </a:solidFill>
          <a:ln>
            <a:solidFill>
              <a:srgbClr val="D2D9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59760" y="221506"/>
            <a:ext cx="694867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lang="it-IT" spc="-204" dirty="0" smtClean="0"/>
              <a:t>23 GIUGNO BONUS MOBILIA’</a:t>
            </a:r>
            <a:endParaRPr spc="-204" dirty="0"/>
          </a:p>
        </p:txBody>
      </p:sp>
      <p:sp>
        <p:nvSpPr>
          <p:cNvPr id="7" name="Connettore 6"/>
          <p:cNvSpPr/>
          <p:nvPr/>
        </p:nvSpPr>
        <p:spPr>
          <a:xfrm>
            <a:off x="722586" y="1610012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 smtClean="0">
                <a:solidFill>
                  <a:srgbClr val="01A5AE"/>
                </a:solidFill>
              </a:rPr>
              <a:t>3</a:t>
            </a:r>
            <a:endParaRPr lang="it-IT" sz="3600" dirty="0">
              <a:solidFill>
                <a:srgbClr val="01A5AE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609600" y="2202050"/>
            <a:ext cx="6629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23 Giugno è partita la </a:t>
            </a: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campagna "Buoni Mobilità", afferente al progetto “LA GRANDE MANTOVA SI MUOVE SOSTENIBILE”.</a:t>
            </a:r>
          </a:p>
          <a:p>
            <a:pPr>
              <a:spcAft>
                <a:spcPts val="0"/>
              </a:spcAft>
            </a:pP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L'iniziativa prevede l'erogazione di "buoni" a chi decide di abbandonare l'automobile per percorrere lo spostamento casa - lavoro o casa - scuola in bicicletta, al fine di promuovere uno stile di vita più salutare e contribuire alla riduzione della CO2 del traffico automobilistico.</a:t>
            </a:r>
          </a:p>
          <a:p>
            <a:pPr>
              <a:spcAft>
                <a:spcPts val="0"/>
              </a:spcAft>
            </a:pP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Il buono consiste in un voucher di 90 minuti per usare una bicicletta elettrica del servizio di </a:t>
            </a:r>
            <a:r>
              <a:rPr lang="it-IT" sz="2000" dirty="0" err="1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sharing</a:t>
            </a:r>
            <a:r>
              <a:rPr lang="it-IT" sz="2000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 RIDEMOVI e ha validità fino al 31 dicembre </a:t>
            </a:r>
            <a:r>
              <a:rPr lang="it-IT" sz="2000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2022</a:t>
            </a:r>
            <a:endParaRPr lang="it-IT" sz="2000" dirty="0">
              <a:solidFill>
                <a:schemeClr val="bg1"/>
              </a:solidFill>
              <a:effectLst/>
              <a:latin typeface="Carlito"/>
              <a:ea typeface="Calibri" panose="020F0502020204030204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574" y="1446353"/>
            <a:ext cx="3433245" cy="4855113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8024573" y="6361015"/>
            <a:ext cx="3433245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Goccia 13"/>
          <p:cNvSpPr/>
          <p:nvPr/>
        </p:nvSpPr>
        <p:spPr>
          <a:xfrm rot="7953160">
            <a:off x="7631789" y="6073842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7706953" y="6162247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/>
          <p:cNvSpPr/>
          <p:nvPr/>
        </p:nvSpPr>
        <p:spPr>
          <a:xfrm>
            <a:off x="8077200" y="6336268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Biblioteca G. </a:t>
            </a:r>
            <a:r>
              <a:rPr lang="it-IT" dirty="0" smtClean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Baratta, </a:t>
            </a:r>
            <a:r>
              <a:rPr lang="it-IT" dirty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M</a:t>
            </a:r>
            <a:r>
              <a:rPr lang="it-IT" dirty="0" smtClean="0">
                <a:solidFill>
                  <a:srgbClr val="DD1A5C"/>
                </a:solidFill>
                <a:latin typeface="Carlito"/>
                <a:ea typeface="Calibri" panose="020F0502020204030204" pitchFamily="34" charset="0"/>
              </a:rPr>
              <a:t>antova</a:t>
            </a:r>
            <a:endParaRPr lang="it-IT" dirty="0">
              <a:solidFill>
                <a:srgbClr val="DD1A5C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1540504" y="1018379"/>
            <a:ext cx="4555496" cy="101674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bject 2"/>
          <p:cNvSpPr txBox="1">
            <a:spLocks/>
          </p:cNvSpPr>
          <p:nvPr/>
        </p:nvSpPr>
        <p:spPr>
          <a:xfrm>
            <a:off x="1574590" y="1036776"/>
            <a:ext cx="4445210" cy="998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it-IT" sz="1600" kern="0" spc="65" dirty="0" smtClean="0">
                <a:solidFill>
                  <a:srgbClr val="DD1A5C"/>
                </a:solidFill>
              </a:rPr>
              <a:t>Buono </a:t>
            </a:r>
            <a:r>
              <a:rPr lang="it-IT" sz="1600" kern="0" spc="65" dirty="0">
                <a:solidFill>
                  <a:srgbClr val="DD1A5C"/>
                </a:solidFill>
              </a:rPr>
              <a:t>mobilità </a:t>
            </a:r>
            <a:r>
              <a:rPr lang="it-IT" sz="1600" kern="0" spc="65" dirty="0" smtClean="0">
                <a:solidFill>
                  <a:srgbClr val="DD1A5C"/>
                </a:solidFill>
              </a:rPr>
              <a:t>non </a:t>
            </a:r>
            <a:r>
              <a:rPr lang="it-IT" sz="1600" kern="0" spc="65" dirty="0">
                <a:solidFill>
                  <a:srgbClr val="DD1A5C"/>
                </a:solidFill>
              </a:rPr>
              <a:t>è compresa nel progetto ma è stata comunque fatta </a:t>
            </a:r>
            <a:r>
              <a:rPr lang="it-IT" sz="1600" kern="0" spc="65" dirty="0" smtClean="0">
                <a:solidFill>
                  <a:srgbClr val="DD1A5C"/>
                </a:solidFill>
              </a:rPr>
              <a:t>per </a:t>
            </a:r>
            <a:r>
              <a:rPr lang="it-IT" sz="1600" kern="0" spc="65" dirty="0">
                <a:solidFill>
                  <a:srgbClr val="DD1A5C"/>
                </a:solidFill>
              </a:rPr>
              <a:t>i </a:t>
            </a:r>
            <a:r>
              <a:rPr lang="it-IT" sz="1600" kern="0" spc="65" dirty="0" smtClean="0">
                <a:solidFill>
                  <a:srgbClr val="DD1A5C"/>
                </a:solidFill>
              </a:rPr>
              <a:t>giovani a seguito dell’incontro Tavolo Politiche Giovanili</a:t>
            </a:r>
            <a:endParaRPr lang="en-US" sz="800" kern="0" spc="60" dirty="0">
              <a:solidFill>
                <a:srgbClr val="DD1A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34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439170" y="1561758"/>
            <a:ext cx="4724400" cy="4648200"/>
          </a:xfrm>
          <a:prstGeom prst="ellipse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362200" y="228600"/>
            <a:ext cx="71628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bject 2"/>
          <p:cNvSpPr txBox="1">
            <a:spLocks noGrp="1"/>
          </p:cNvSpPr>
          <p:nvPr>
            <p:ph type="title"/>
          </p:nvPr>
        </p:nvSpPr>
        <p:spPr>
          <a:xfrm>
            <a:off x="2438399" y="218409"/>
            <a:ext cx="7010401" cy="65466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445" algn="ctr">
              <a:lnSpc>
                <a:spcPts val="5020"/>
              </a:lnSpc>
              <a:spcBef>
                <a:spcPts val="105"/>
              </a:spcBef>
            </a:pPr>
            <a:r>
              <a:rPr lang="it-IT" spc="-409" dirty="0" smtClean="0"/>
              <a:t>25 GIUGNO COME AS YOU ARE</a:t>
            </a:r>
            <a:endParaRPr spc="575" dirty="0"/>
          </a:p>
        </p:txBody>
      </p:sp>
      <p:sp>
        <p:nvSpPr>
          <p:cNvPr id="14" name="Connettore 13"/>
          <p:cNvSpPr/>
          <p:nvPr/>
        </p:nvSpPr>
        <p:spPr>
          <a:xfrm>
            <a:off x="990600" y="1867295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>
                <a:solidFill>
                  <a:srgbClr val="01A5AE"/>
                </a:solidFill>
              </a:rPr>
              <a:t>4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751570" y="2782431"/>
            <a:ext cx="439586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Carlito"/>
              </a:rPr>
              <a:t>Nella serata di sabato 25 giugno 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di 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nuovo protagonisti i giovani con “Come </a:t>
            </a:r>
            <a:r>
              <a:rPr lang="it-IT" sz="2000" dirty="0" err="1">
                <a:solidFill>
                  <a:schemeClr val="bg1"/>
                </a:solidFill>
                <a:latin typeface="Carlito"/>
              </a:rPr>
              <a:t>as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 </a:t>
            </a:r>
            <a:r>
              <a:rPr lang="it-IT" sz="2000" dirty="0" err="1">
                <a:solidFill>
                  <a:schemeClr val="bg1"/>
                </a:solidFill>
                <a:latin typeface="Carlito"/>
              </a:rPr>
              <a:t>you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 are Party”: una festa dedicata all’inclusione e alla voglia di esprimere sé stessi attraverso il proprio stile e il proprio modo di essere, in totale libertà. </a:t>
            </a:r>
            <a:endParaRPr lang="it-IT" sz="2000" dirty="0">
              <a:solidFill>
                <a:schemeClr val="bg1"/>
              </a:solidFill>
              <a:latin typeface="Carlito"/>
              <a:ea typeface="Cambria Math" panose="02040503050406030204" pitchFamily="18" charset="0"/>
            </a:endParaRP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968" y="1176280"/>
            <a:ext cx="3618761" cy="5141687"/>
          </a:xfrm>
          <a:prstGeom prst="rect">
            <a:avLst/>
          </a:prstGeom>
        </p:spPr>
      </p:pic>
      <p:sp>
        <p:nvSpPr>
          <p:cNvPr id="24" name="Rettangolo 23"/>
          <p:cNvSpPr/>
          <p:nvPr/>
        </p:nvSpPr>
        <p:spPr>
          <a:xfrm>
            <a:off x="7492617" y="6361015"/>
            <a:ext cx="3965202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Goccia 24"/>
          <p:cNvSpPr/>
          <p:nvPr/>
        </p:nvSpPr>
        <p:spPr>
          <a:xfrm rot="7953160">
            <a:off x="7140429" y="6007253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/>
          <p:cNvSpPr/>
          <p:nvPr/>
        </p:nvSpPr>
        <p:spPr>
          <a:xfrm>
            <a:off x="7215593" y="6095658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7461260" y="6335821"/>
            <a:ext cx="4066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DD1A5C"/>
                </a:solidFill>
                <a:latin typeface="Carlito"/>
              </a:rPr>
              <a:t>Via Frida </a:t>
            </a:r>
            <a:r>
              <a:rPr lang="it-IT" dirty="0" err="1" smtClean="0">
                <a:solidFill>
                  <a:srgbClr val="DD1A5C"/>
                </a:solidFill>
                <a:latin typeface="Carlito"/>
              </a:rPr>
              <a:t>Kahlo</a:t>
            </a:r>
            <a:r>
              <a:rPr lang="it-IT" dirty="0" smtClean="0">
                <a:solidFill>
                  <a:srgbClr val="DD1A5C"/>
                </a:solidFill>
                <a:latin typeface="Carlito"/>
              </a:rPr>
              <a:t>, San </a:t>
            </a:r>
            <a:r>
              <a:rPr lang="it-IT" dirty="0">
                <a:solidFill>
                  <a:srgbClr val="DD1A5C"/>
                </a:solidFill>
                <a:latin typeface="Carlito"/>
              </a:rPr>
              <a:t>Giorgio Bigarello</a:t>
            </a:r>
            <a:endParaRPr lang="it-IT" dirty="0">
              <a:solidFill>
                <a:srgbClr val="DD1A5C"/>
              </a:solidFill>
            </a:endParaRPr>
          </a:p>
        </p:txBody>
      </p:sp>
      <p:sp>
        <p:nvSpPr>
          <p:cNvPr id="12" name="object 8"/>
          <p:cNvSpPr/>
          <p:nvPr/>
        </p:nvSpPr>
        <p:spPr>
          <a:xfrm>
            <a:off x="4724399" y="894096"/>
            <a:ext cx="2438400" cy="11294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486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ttangolo 25"/>
          <p:cNvSpPr/>
          <p:nvPr/>
        </p:nvSpPr>
        <p:spPr>
          <a:xfrm>
            <a:off x="8763000" y="5334587"/>
            <a:ext cx="2819400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bject 12"/>
          <p:cNvSpPr/>
          <p:nvPr/>
        </p:nvSpPr>
        <p:spPr>
          <a:xfrm rot="10800000">
            <a:off x="152400" y="3943914"/>
            <a:ext cx="5334000" cy="2438401"/>
          </a:xfrm>
          <a:custGeom>
            <a:avLst/>
            <a:gdLst/>
            <a:ahLst/>
            <a:cxnLst/>
            <a:rect l="l" t="t" r="r" b="b"/>
            <a:pathLst>
              <a:path w="4509770" h="2298700">
                <a:moveTo>
                  <a:pt x="3757930" y="0"/>
                </a:moveTo>
                <a:lnTo>
                  <a:pt x="751586" y="0"/>
                </a:lnTo>
                <a:lnTo>
                  <a:pt x="0" y="1149095"/>
                </a:lnTo>
                <a:lnTo>
                  <a:pt x="751586" y="2298191"/>
                </a:lnTo>
                <a:lnTo>
                  <a:pt x="3757930" y="2298191"/>
                </a:lnTo>
                <a:lnTo>
                  <a:pt x="3832468" y="2292610"/>
                </a:lnTo>
                <a:lnTo>
                  <a:pt x="3904933" y="2276217"/>
                </a:lnTo>
                <a:lnTo>
                  <a:pt x="3974978" y="2249539"/>
                </a:lnTo>
                <a:lnTo>
                  <a:pt x="4042259" y="2213103"/>
                </a:lnTo>
                <a:lnTo>
                  <a:pt x="4074756" y="2191390"/>
                </a:lnTo>
                <a:lnTo>
                  <a:pt x="4106432" y="2167435"/>
                </a:lnTo>
                <a:lnTo>
                  <a:pt x="4137246" y="2141304"/>
                </a:lnTo>
                <a:lnTo>
                  <a:pt x="4167152" y="2113063"/>
                </a:lnTo>
                <a:lnTo>
                  <a:pt x="4196110" y="2082777"/>
                </a:lnTo>
                <a:lnTo>
                  <a:pt x="4224074" y="2050512"/>
                </a:lnTo>
                <a:lnTo>
                  <a:pt x="4251003" y="2016335"/>
                </a:lnTo>
                <a:lnTo>
                  <a:pt x="4276854" y="1980310"/>
                </a:lnTo>
                <a:lnTo>
                  <a:pt x="4301582" y="1942504"/>
                </a:lnTo>
                <a:lnTo>
                  <a:pt x="4325146" y="1902983"/>
                </a:lnTo>
                <a:lnTo>
                  <a:pt x="4347502" y="1861813"/>
                </a:lnTo>
                <a:lnTo>
                  <a:pt x="4368606" y="1819058"/>
                </a:lnTo>
                <a:lnTo>
                  <a:pt x="4388417" y="1774786"/>
                </a:lnTo>
                <a:lnTo>
                  <a:pt x="4406890" y="1729062"/>
                </a:lnTo>
                <a:lnTo>
                  <a:pt x="4423983" y="1681952"/>
                </a:lnTo>
                <a:lnTo>
                  <a:pt x="4439653" y="1633521"/>
                </a:lnTo>
                <a:lnTo>
                  <a:pt x="4453856" y="1583836"/>
                </a:lnTo>
                <a:lnTo>
                  <a:pt x="4466549" y="1532963"/>
                </a:lnTo>
                <a:lnTo>
                  <a:pt x="4477690" y="1480966"/>
                </a:lnTo>
                <a:lnTo>
                  <a:pt x="4487235" y="1427913"/>
                </a:lnTo>
                <a:lnTo>
                  <a:pt x="4495141" y="1373868"/>
                </a:lnTo>
                <a:lnTo>
                  <a:pt x="4501365" y="1318898"/>
                </a:lnTo>
                <a:lnTo>
                  <a:pt x="4505864" y="1263069"/>
                </a:lnTo>
                <a:lnTo>
                  <a:pt x="4508596" y="1206446"/>
                </a:lnTo>
                <a:lnTo>
                  <a:pt x="4509516" y="1149095"/>
                </a:lnTo>
                <a:lnTo>
                  <a:pt x="4508596" y="1091745"/>
                </a:lnTo>
                <a:lnTo>
                  <a:pt x="4505864" y="1035122"/>
                </a:lnTo>
                <a:lnTo>
                  <a:pt x="4501365" y="979293"/>
                </a:lnTo>
                <a:lnTo>
                  <a:pt x="4495141" y="924323"/>
                </a:lnTo>
                <a:lnTo>
                  <a:pt x="4487235" y="870278"/>
                </a:lnTo>
                <a:lnTo>
                  <a:pt x="4477690" y="817225"/>
                </a:lnTo>
                <a:lnTo>
                  <a:pt x="4466549" y="765228"/>
                </a:lnTo>
                <a:lnTo>
                  <a:pt x="4453856" y="714355"/>
                </a:lnTo>
                <a:lnTo>
                  <a:pt x="4439653" y="664670"/>
                </a:lnTo>
                <a:lnTo>
                  <a:pt x="4423983" y="616239"/>
                </a:lnTo>
                <a:lnTo>
                  <a:pt x="4406890" y="569129"/>
                </a:lnTo>
                <a:lnTo>
                  <a:pt x="4388417" y="523405"/>
                </a:lnTo>
                <a:lnTo>
                  <a:pt x="4368606" y="479133"/>
                </a:lnTo>
                <a:lnTo>
                  <a:pt x="4347502" y="436378"/>
                </a:lnTo>
                <a:lnTo>
                  <a:pt x="4325146" y="395208"/>
                </a:lnTo>
                <a:lnTo>
                  <a:pt x="4301582" y="355687"/>
                </a:lnTo>
                <a:lnTo>
                  <a:pt x="4276854" y="317881"/>
                </a:lnTo>
                <a:lnTo>
                  <a:pt x="4251003" y="281856"/>
                </a:lnTo>
                <a:lnTo>
                  <a:pt x="4224074" y="247679"/>
                </a:lnTo>
                <a:lnTo>
                  <a:pt x="4196110" y="215414"/>
                </a:lnTo>
                <a:lnTo>
                  <a:pt x="4167152" y="185128"/>
                </a:lnTo>
                <a:lnTo>
                  <a:pt x="4137246" y="156887"/>
                </a:lnTo>
                <a:lnTo>
                  <a:pt x="4106432" y="130756"/>
                </a:lnTo>
                <a:lnTo>
                  <a:pt x="4074756" y="106801"/>
                </a:lnTo>
                <a:lnTo>
                  <a:pt x="4042259" y="85088"/>
                </a:lnTo>
                <a:lnTo>
                  <a:pt x="4008986" y="65683"/>
                </a:lnTo>
                <a:lnTo>
                  <a:pt x="3940279" y="34060"/>
                </a:lnTo>
                <a:lnTo>
                  <a:pt x="3868981" y="12459"/>
                </a:lnTo>
                <a:lnTo>
                  <a:pt x="3795437" y="1406"/>
                </a:lnTo>
                <a:lnTo>
                  <a:pt x="3757930" y="0"/>
                </a:lnTo>
                <a:close/>
              </a:path>
            </a:pathLst>
          </a:custGeom>
          <a:solidFill>
            <a:srgbClr val="01A5AE"/>
          </a:solidFill>
          <a:ln>
            <a:solidFill>
              <a:srgbClr val="D2D9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Rettangolo 4"/>
          <p:cNvSpPr/>
          <p:nvPr/>
        </p:nvSpPr>
        <p:spPr>
          <a:xfrm>
            <a:off x="609600" y="4074855"/>
            <a:ext cx="413720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>
                <a:solidFill>
                  <a:schemeClr val="bg1"/>
                </a:solidFill>
                <a:latin typeface="Carlito"/>
              </a:rPr>
              <a:t>L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aboratorio 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a numero chiuso, diviso in 3 momenti di cui uno specifico sulla formazione del CV; uno specifico sul tema delle soft </a:t>
            </a:r>
            <a:r>
              <a:rPr lang="it-IT" sz="2000" dirty="0" err="1">
                <a:solidFill>
                  <a:schemeClr val="bg1"/>
                </a:solidFill>
                <a:latin typeface="Carlito"/>
              </a:rPr>
              <a:t>skills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 e uno con un incontro diretto con degli HR di alcune aziende del territorio</a:t>
            </a:r>
          </a:p>
          <a:p>
            <a:pPr algn="just"/>
            <a:endParaRPr lang="it-IT" sz="2000" dirty="0">
              <a:solidFill>
                <a:schemeClr val="bg1"/>
              </a:solidFill>
              <a:latin typeface="Carlito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362201" y="228600"/>
            <a:ext cx="71628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bject 2"/>
          <p:cNvSpPr txBox="1">
            <a:spLocks noGrp="1"/>
          </p:cNvSpPr>
          <p:nvPr>
            <p:ph type="title"/>
          </p:nvPr>
        </p:nvSpPr>
        <p:spPr>
          <a:xfrm>
            <a:off x="2514600" y="245005"/>
            <a:ext cx="6715762" cy="65466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445" algn="ctr">
              <a:lnSpc>
                <a:spcPts val="5020"/>
              </a:lnSpc>
              <a:spcBef>
                <a:spcPts val="105"/>
              </a:spcBef>
            </a:pPr>
            <a:r>
              <a:rPr lang="it-IT" spc="-409" dirty="0" smtClean="0"/>
              <a:t>EUTOPIA IL NUCLEO CREATTIVO</a:t>
            </a:r>
            <a:endParaRPr spc="575" dirty="0"/>
          </a:p>
        </p:txBody>
      </p:sp>
      <p:sp>
        <p:nvSpPr>
          <p:cNvPr id="14" name="Connettore 13"/>
          <p:cNvSpPr/>
          <p:nvPr/>
        </p:nvSpPr>
        <p:spPr>
          <a:xfrm>
            <a:off x="581685" y="3493924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>
                <a:solidFill>
                  <a:srgbClr val="01A5AE"/>
                </a:solidFill>
              </a:rPr>
              <a:t>5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505199"/>
            <a:ext cx="2300480" cy="3254301"/>
          </a:xfrm>
          <a:prstGeom prst="rect">
            <a:avLst/>
          </a:prstGeom>
        </p:spPr>
      </p:pic>
      <p:sp>
        <p:nvSpPr>
          <p:cNvPr id="20" name="object 12"/>
          <p:cNvSpPr/>
          <p:nvPr/>
        </p:nvSpPr>
        <p:spPr>
          <a:xfrm>
            <a:off x="6096000" y="975982"/>
            <a:ext cx="5867400" cy="2452906"/>
          </a:xfrm>
          <a:custGeom>
            <a:avLst/>
            <a:gdLst/>
            <a:ahLst/>
            <a:cxnLst/>
            <a:rect l="l" t="t" r="r" b="b"/>
            <a:pathLst>
              <a:path w="4509770" h="2298700">
                <a:moveTo>
                  <a:pt x="3757930" y="0"/>
                </a:moveTo>
                <a:lnTo>
                  <a:pt x="751586" y="0"/>
                </a:lnTo>
                <a:lnTo>
                  <a:pt x="0" y="1149095"/>
                </a:lnTo>
                <a:lnTo>
                  <a:pt x="751586" y="2298191"/>
                </a:lnTo>
                <a:lnTo>
                  <a:pt x="3757930" y="2298191"/>
                </a:lnTo>
                <a:lnTo>
                  <a:pt x="3832468" y="2292610"/>
                </a:lnTo>
                <a:lnTo>
                  <a:pt x="3904933" y="2276217"/>
                </a:lnTo>
                <a:lnTo>
                  <a:pt x="3974978" y="2249539"/>
                </a:lnTo>
                <a:lnTo>
                  <a:pt x="4042259" y="2213103"/>
                </a:lnTo>
                <a:lnTo>
                  <a:pt x="4074756" y="2191390"/>
                </a:lnTo>
                <a:lnTo>
                  <a:pt x="4106432" y="2167435"/>
                </a:lnTo>
                <a:lnTo>
                  <a:pt x="4137246" y="2141304"/>
                </a:lnTo>
                <a:lnTo>
                  <a:pt x="4167152" y="2113063"/>
                </a:lnTo>
                <a:lnTo>
                  <a:pt x="4196110" y="2082777"/>
                </a:lnTo>
                <a:lnTo>
                  <a:pt x="4224074" y="2050512"/>
                </a:lnTo>
                <a:lnTo>
                  <a:pt x="4251003" y="2016335"/>
                </a:lnTo>
                <a:lnTo>
                  <a:pt x="4276854" y="1980310"/>
                </a:lnTo>
                <a:lnTo>
                  <a:pt x="4301582" y="1942504"/>
                </a:lnTo>
                <a:lnTo>
                  <a:pt x="4325146" y="1902983"/>
                </a:lnTo>
                <a:lnTo>
                  <a:pt x="4347502" y="1861813"/>
                </a:lnTo>
                <a:lnTo>
                  <a:pt x="4368606" y="1819058"/>
                </a:lnTo>
                <a:lnTo>
                  <a:pt x="4388417" y="1774786"/>
                </a:lnTo>
                <a:lnTo>
                  <a:pt x="4406890" y="1729062"/>
                </a:lnTo>
                <a:lnTo>
                  <a:pt x="4423983" y="1681952"/>
                </a:lnTo>
                <a:lnTo>
                  <a:pt x="4439653" y="1633521"/>
                </a:lnTo>
                <a:lnTo>
                  <a:pt x="4453856" y="1583836"/>
                </a:lnTo>
                <a:lnTo>
                  <a:pt x="4466549" y="1532963"/>
                </a:lnTo>
                <a:lnTo>
                  <a:pt x="4477690" y="1480966"/>
                </a:lnTo>
                <a:lnTo>
                  <a:pt x="4487235" y="1427913"/>
                </a:lnTo>
                <a:lnTo>
                  <a:pt x="4495141" y="1373868"/>
                </a:lnTo>
                <a:lnTo>
                  <a:pt x="4501365" y="1318898"/>
                </a:lnTo>
                <a:lnTo>
                  <a:pt x="4505864" y="1263069"/>
                </a:lnTo>
                <a:lnTo>
                  <a:pt x="4508596" y="1206446"/>
                </a:lnTo>
                <a:lnTo>
                  <a:pt x="4509516" y="1149095"/>
                </a:lnTo>
                <a:lnTo>
                  <a:pt x="4508596" y="1091745"/>
                </a:lnTo>
                <a:lnTo>
                  <a:pt x="4505864" y="1035122"/>
                </a:lnTo>
                <a:lnTo>
                  <a:pt x="4501365" y="979293"/>
                </a:lnTo>
                <a:lnTo>
                  <a:pt x="4495141" y="924323"/>
                </a:lnTo>
                <a:lnTo>
                  <a:pt x="4487235" y="870278"/>
                </a:lnTo>
                <a:lnTo>
                  <a:pt x="4477690" y="817225"/>
                </a:lnTo>
                <a:lnTo>
                  <a:pt x="4466549" y="765228"/>
                </a:lnTo>
                <a:lnTo>
                  <a:pt x="4453856" y="714355"/>
                </a:lnTo>
                <a:lnTo>
                  <a:pt x="4439653" y="664670"/>
                </a:lnTo>
                <a:lnTo>
                  <a:pt x="4423983" y="616239"/>
                </a:lnTo>
                <a:lnTo>
                  <a:pt x="4406890" y="569129"/>
                </a:lnTo>
                <a:lnTo>
                  <a:pt x="4388417" y="523405"/>
                </a:lnTo>
                <a:lnTo>
                  <a:pt x="4368606" y="479133"/>
                </a:lnTo>
                <a:lnTo>
                  <a:pt x="4347502" y="436378"/>
                </a:lnTo>
                <a:lnTo>
                  <a:pt x="4325146" y="395208"/>
                </a:lnTo>
                <a:lnTo>
                  <a:pt x="4301582" y="355687"/>
                </a:lnTo>
                <a:lnTo>
                  <a:pt x="4276854" y="317881"/>
                </a:lnTo>
                <a:lnTo>
                  <a:pt x="4251003" y="281856"/>
                </a:lnTo>
                <a:lnTo>
                  <a:pt x="4224074" y="247679"/>
                </a:lnTo>
                <a:lnTo>
                  <a:pt x="4196110" y="215414"/>
                </a:lnTo>
                <a:lnTo>
                  <a:pt x="4167152" y="185128"/>
                </a:lnTo>
                <a:lnTo>
                  <a:pt x="4137246" y="156887"/>
                </a:lnTo>
                <a:lnTo>
                  <a:pt x="4106432" y="130756"/>
                </a:lnTo>
                <a:lnTo>
                  <a:pt x="4074756" y="106801"/>
                </a:lnTo>
                <a:lnTo>
                  <a:pt x="4042259" y="85088"/>
                </a:lnTo>
                <a:lnTo>
                  <a:pt x="4008986" y="65683"/>
                </a:lnTo>
                <a:lnTo>
                  <a:pt x="3940279" y="34060"/>
                </a:lnTo>
                <a:lnTo>
                  <a:pt x="3868981" y="12459"/>
                </a:lnTo>
                <a:lnTo>
                  <a:pt x="3795437" y="1406"/>
                </a:lnTo>
                <a:lnTo>
                  <a:pt x="3757930" y="0"/>
                </a:lnTo>
                <a:close/>
              </a:path>
            </a:pathLst>
          </a:custGeom>
          <a:solidFill>
            <a:srgbClr val="01A5AE"/>
          </a:solidFill>
          <a:ln>
            <a:solidFill>
              <a:srgbClr val="D2D9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318" y="1010130"/>
            <a:ext cx="2384609" cy="2384609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54" y="1018737"/>
            <a:ext cx="2367395" cy="2367395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0362" y="3657600"/>
            <a:ext cx="1524000" cy="152400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6525262" y="1694602"/>
            <a:ext cx="54381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err="1">
                <a:solidFill>
                  <a:schemeClr val="bg1"/>
                </a:solidFill>
                <a:latin typeface="Carlito"/>
              </a:rPr>
              <a:t>Podcast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 di approfondimento fatto da un team di ragazzi rivolto ai ragazzi sui temi presentati nel progetto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592576" y="6295110"/>
            <a:ext cx="4208023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Goccia 14"/>
          <p:cNvSpPr/>
          <p:nvPr/>
        </p:nvSpPr>
        <p:spPr>
          <a:xfrm rot="7953160">
            <a:off x="240389" y="5941348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/>
          <p:cNvSpPr/>
          <p:nvPr/>
        </p:nvSpPr>
        <p:spPr>
          <a:xfrm>
            <a:off x="315553" y="6029753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561220" y="6269916"/>
            <a:ext cx="4297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DD1A5C"/>
                </a:solidFill>
                <a:latin typeface="Carlito"/>
              </a:rPr>
              <a:t>Via Andrea da Schivenoglia 2B Mantova</a:t>
            </a:r>
            <a:endParaRPr lang="it-IT" dirty="0">
              <a:solidFill>
                <a:srgbClr val="DD1A5C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6947827" y="3084862"/>
            <a:ext cx="4259250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Goccia 22"/>
          <p:cNvSpPr/>
          <p:nvPr/>
        </p:nvSpPr>
        <p:spPr>
          <a:xfrm rot="7953160">
            <a:off x="6595639" y="2731100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/>
          <p:cNvSpPr/>
          <p:nvPr/>
        </p:nvSpPr>
        <p:spPr>
          <a:xfrm>
            <a:off x="6670803" y="2819505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/>
          <p:cNvSpPr/>
          <p:nvPr/>
        </p:nvSpPr>
        <p:spPr>
          <a:xfrm>
            <a:off x="6916470" y="3059668"/>
            <a:ext cx="4361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DD1A5C"/>
                </a:solidFill>
                <a:latin typeface="Carlito"/>
              </a:rPr>
              <a:t>Via Don Bartolomeo Grazioli 22 Mantova</a:t>
            </a:r>
            <a:endParaRPr lang="it-IT" dirty="0">
              <a:solidFill>
                <a:srgbClr val="DD1A5C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8763000" y="5352871"/>
            <a:ext cx="289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dirty="0">
                <a:solidFill>
                  <a:srgbClr val="DD1A5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V</a:t>
            </a:r>
            <a:r>
              <a:rPr lang="it-IT" dirty="0" smtClean="0">
                <a:solidFill>
                  <a:srgbClr val="DD1A5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isualizzazione </a:t>
            </a:r>
            <a:r>
              <a:rPr lang="it-IT" dirty="0" err="1" smtClean="0">
                <a:solidFill>
                  <a:srgbClr val="DD1A5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webinair</a:t>
            </a:r>
            <a:r>
              <a:rPr lang="it-IT" dirty="0" smtClean="0">
                <a:solidFill>
                  <a:srgbClr val="DD1A5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su </a:t>
            </a:r>
            <a:r>
              <a:rPr lang="it-IT" dirty="0">
                <a:solidFill>
                  <a:srgbClr val="DD1A5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CV media: 46 </a:t>
            </a:r>
            <a:endParaRPr lang="it-IT" dirty="0">
              <a:solidFill>
                <a:srgbClr val="DD1A5C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it-IT" dirty="0" smtClean="0">
                <a:solidFill>
                  <a:srgbClr val="DD1A5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Visualizzazioni </a:t>
            </a:r>
          </a:p>
          <a:p>
            <a:pPr>
              <a:spcAft>
                <a:spcPts val="0"/>
              </a:spcAft>
            </a:pPr>
            <a:r>
              <a:rPr lang="it-IT" dirty="0">
                <a:solidFill>
                  <a:srgbClr val="DD1A5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</a:t>
            </a:r>
            <a:r>
              <a:rPr lang="it-IT" dirty="0" smtClean="0">
                <a:solidFill>
                  <a:srgbClr val="DD1A5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pisodi </a:t>
            </a:r>
            <a:r>
              <a:rPr lang="it-IT" dirty="0" err="1" smtClean="0">
                <a:solidFill>
                  <a:srgbClr val="DD1A5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podcast</a:t>
            </a:r>
            <a:r>
              <a:rPr lang="it-IT" dirty="0" smtClean="0">
                <a:solidFill>
                  <a:srgbClr val="DD1A5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: 37</a:t>
            </a:r>
            <a:endParaRPr lang="it-IT" dirty="0">
              <a:solidFill>
                <a:srgbClr val="DD1A5C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29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381000" y="1276179"/>
            <a:ext cx="5275830" cy="5219358"/>
          </a:xfrm>
          <a:prstGeom prst="ellipse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362200" y="228600"/>
            <a:ext cx="71628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bject 2"/>
          <p:cNvSpPr txBox="1">
            <a:spLocks noGrp="1"/>
          </p:cNvSpPr>
          <p:nvPr>
            <p:ph type="title"/>
          </p:nvPr>
        </p:nvSpPr>
        <p:spPr>
          <a:xfrm>
            <a:off x="2438399" y="218409"/>
            <a:ext cx="7010401" cy="65466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445" algn="ctr">
              <a:lnSpc>
                <a:spcPts val="5020"/>
              </a:lnSpc>
              <a:spcBef>
                <a:spcPts val="105"/>
              </a:spcBef>
            </a:pPr>
            <a:r>
              <a:rPr lang="it-IT" spc="-409" dirty="0" smtClean="0"/>
              <a:t>CURTATONE E…STATE INSIEME</a:t>
            </a:r>
            <a:endParaRPr spc="575" dirty="0"/>
          </a:p>
        </p:txBody>
      </p:sp>
      <p:sp>
        <p:nvSpPr>
          <p:cNvPr id="14" name="Connettore 13"/>
          <p:cNvSpPr/>
          <p:nvPr/>
        </p:nvSpPr>
        <p:spPr>
          <a:xfrm>
            <a:off x="979893" y="1485558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>
                <a:solidFill>
                  <a:srgbClr val="01A5AE"/>
                </a:solidFill>
              </a:rPr>
              <a:t>6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1120427" y="1733379"/>
            <a:ext cx="439586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2000" dirty="0">
              <a:solidFill>
                <a:schemeClr val="bg1"/>
              </a:solidFill>
              <a:latin typeface="Carlito"/>
            </a:endParaRP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“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Curtatone E… state insieme” è il titolo del contenitore di incontri, concerti, spettacoli, presentazioni, eventi e appuntamenti cinematografici promossi sul territorio </a:t>
            </a:r>
            <a:r>
              <a:rPr lang="it-IT" sz="2000" dirty="0" err="1" smtClean="0">
                <a:solidFill>
                  <a:schemeClr val="bg1"/>
                </a:solidFill>
                <a:latin typeface="Carlito"/>
              </a:rPr>
              <a:t>curtatonese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. Sono 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complessivamente 24 gli </a:t>
            </a:r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appuntamenti, si 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parte lunedì 14 giugno con Andrea Jori e Angelo Rossi “La croce specchio dell’anima. La Via Crucis della Cattedrale di Mantova”</a:t>
            </a:r>
            <a:endParaRPr lang="it-IT" sz="2000" dirty="0">
              <a:solidFill>
                <a:schemeClr val="bg1"/>
              </a:solidFill>
              <a:latin typeface="Carlito"/>
              <a:ea typeface="Cambria Math" panose="02040503050406030204" pitchFamily="18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095198" y="5923562"/>
            <a:ext cx="4013340" cy="309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Goccia 9"/>
          <p:cNvSpPr/>
          <p:nvPr/>
        </p:nvSpPr>
        <p:spPr>
          <a:xfrm rot="7953160">
            <a:off x="7743010" y="5569800"/>
            <a:ext cx="378928" cy="405410"/>
          </a:xfrm>
          <a:prstGeom prst="teardrop">
            <a:avLst>
              <a:gd name="adj" fmla="val 149084"/>
            </a:avLst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7818174" y="5658205"/>
            <a:ext cx="228600" cy="228600"/>
          </a:xfrm>
          <a:prstGeom prst="ellipse">
            <a:avLst/>
          </a:prstGeom>
          <a:solidFill>
            <a:srgbClr val="D2D92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8063841" y="5898368"/>
            <a:ext cx="4044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DD1A5C"/>
                </a:solidFill>
                <a:latin typeface="Carlito"/>
              </a:rPr>
              <a:t>Giardino di Corte Spagnola Curtatone</a:t>
            </a:r>
            <a:endParaRPr lang="it-IT" dirty="0">
              <a:solidFill>
                <a:srgbClr val="DD1A5C"/>
              </a:solidFill>
            </a:endParaRPr>
          </a:p>
        </p:txBody>
      </p:sp>
      <p:pic>
        <p:nvPicPr>
          <p:cNvPr id="13" name="Picture 4" descr="Ci vediamo a Curtatone con &quot;Mantova, 5 cose che so di lei&quot; - giovedì 28  luglio ore 21.00 nei giardini del Comune a Corte Spagnola - mantovasto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301" y="1315672"/>
            <a:ext cx="4317567" cy="307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1" b="15431"/>
          <a:stretch/>
        </p:blipFill>
        <p:spPr>
          <a:xfrm>
            <a:off x="8312060" y="3392932"/>
            <a:ext cx="3642329" cy="253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97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2236</TotalTime>
  <Words>604</Words>
  <Application>Microsoft Office PowerPoint</Application>
  <PresentationFormat>Widescreen</PresentationFormat>
  <Paragraphs>67</Paragraphs>
  <Slides>11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8" baseType="lpstr">
      <vt:lpstr>Bahnschrift SemiLight SemiConde</vt:lpstr>
      <vt:lpstr>Calibri</vt:lpstr>
      <vt:lpstr>Cambria Math</vt:lpstr>
      <vt:lpstr>Carlito</vt:lpstr>
      <vt:lpstr>Times New Roman</vt:lpstr>
      <vt:lpstr>Trebuchet MS</vt:lpstr>
      <vt:lpstr>Office Theme</vt:lpstr>
      <vt:lpstr>interconnessioni territoriali giovanili Bando di Regione Lombardia «La Lombardia è dei giovani 2021»</vt:lpstr>
      <vt:lpstr>Presentazione standard di PowerPoint</vt:lpstr>
      <vt:lpstr> </vt:lpstr>
      <vt:lpstr>RADIOAZIONE</vt:lpstr>
      <vt:lpstr>14 GIUGNO TAVOLO POLITICHE GIOVANILI </vt:lpstr>
      <vt:lpstr>23 GIUGNO BONUS MOBILIA’</vt:lpstr>
      <vt:lpstr>25 GIUGNO COME AS YOU ARE</vt:lpstr>
      <vt:lpstr>EUTOPIA IL NUCLEO CREATTIVO</vt:lpstr>
      <vt:lpstr>CURTATONE E…STATE INSIEME</vt:lpstr>
      <vt:lpstr>RASSEGNA EVENTI ESTIVI</vt:lpstr>
      <vt:lpstr>22 LUGLIO CONCERTO FULMINACCI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 LINK</dc:title>
  <dc:creator>Sara Guastalla - Dondi Salotti</dc:creator>
  <cp:lastModifiedBy>staff cultura</cp:lastModifiedBy>
  <cp:revision>82</cp:revision>
  <dcterms:created xsi:type="dcterms:W3CDTF">2022-03-07T08:15:33Z</dcterms:created>
  <dcterms:modified xsi:type="dcterms:W3CDTF">2022-09-29T10:39:56Z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2022-03-04T00:00:00Z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2022-03-07T00:00:00Z</vt:filetime>
  </property>
</Properties>
</file>