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69" r:id="rId3"/>
    <p:sldId id="261" r:id="rId4"/>
    <p:sldId id="270" r:id="rId5"/>
    <p:sldId id="267" r:id="rId6"/>
    <p:sldId id="266" r:id="rId7"/>
    <p:sldId id="262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6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A5C"/>
    <a:srgbClr val="93EDED"/>
    <a:srgbClr val="01A5AE"/>
    <a:srgbClr val="D2D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9" autoAdjust="0"/>
    <p:restoredTop sz="94660"/>
  </p:normalViewPr>
  <p:slideViewPr>
    <p:cSldViewPr>
      <p:cViewPr varScale="1">
        <p:scale>
          <a:sx n="110" d="100"/>
          <a:sy n="110" d="100"/>
        </p:scale>
        <p:origin x="1128" y="108"/>
      </p:cViewPr>
      <p:guideLst>
        <p:guide orient="horz" pos="36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B0A13-CBE9-42B0-B22B-497306099378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008C4-987C-448E-B7DC-42A24817DD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419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8C4-987C-448E-B7DC-42A24817DDC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924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8C4-987C-448E-B7DC-42A24817DDC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224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0502" y="3203321"/>
            <a:ext cx="9730994" cy="1180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42439" y="284429"/>
            <a:ext cx="8707120" cy="1301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4715" y="2008632"/>
            <a:ext cx="11402568" cy="3208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f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52419886-3CCE-4092-9D6C-1FF0511E8A22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295400" y="3603500"/>
            <a:ext cx="9730994" cy="1184299"/>
          </a:xfrm>
          <a:prstGeom prst="rect">
            <a:avLst/>
          </a:prstGeom>
        </p:spPr>
        <p:txBody>
          <a:bodyPr vert="horz" wrap="square" lIns="0" tIns="156845" rIns="0" bIns="0" rtlCol="0">
            <a:spAutoFit/>
          </a:bodyPr>
          <a:lstStyle/>
          <a:p>
            <a:pPr marL="1059815">
              <a:lnSpc>
                <a:spcPct val="100000"/>
              </a:lnSpc>
              <a:spcBef>
                <a:spcPts val="1235"/>
              </a:spcBef>
            </a:pPr>
            <a:r>
              <a:rPr spc="-20" dirty="0"/>
              <a:t>interconnessioni </a:t>
            </a:r>
            <a:r>
              <a:rPr spc="-114" dirty="0"/>
              <a:t>territoriali</a:t>
            </a:r>
            <a:r>
              <a:rPr spc="-170" dirty="0"/>
              <a:t> </a:t>
            </a:r>
            <a:r>
              <a:rPr spc="-10" dirty="0"/>
              <a:t>giovanili</a:t>
            </a:r>
          </a:p>
          <a:p>
            <a:pPr marL="1059815">
              <a:lnSpc>
                <a:spcPct val="100000"/>
              </a:lnSpc>
              <a:spcBef>
                <a:spcPts val="760"/>
              </a:spcBef>
            </a:pPr>
            <a:r>
              <a:rPr sz="2400" spc="40" dirty="0"/>
              <a:t>Bando </a:t>
            </a:r>
            <a:r>
              <a:rPr sz="2400" dirty="0"/>
              <a:t>di </a:t>
            </a:r>
            <a:r>
              <a:rPr sz="2400" spc="20" dirty="0"/>
              <a:t>Regione </a:t>
            </a:r>
            <a:r>
              <a:rPr sz="2400" spc="-10" dirty="0"/>
              <a:t>Lombardia </a:t>
            </a:r>
            <a:r>
              <a:rPr sz="2400" spc="-60" dirty="0"/>
              <a:t>«La </a:t>
            </a:r>
            <a:r>
              <a:rPr sz="2400" spc="-10" dirty="0"/>
              <a:t>Lombardia </a:t>
            </a:r>
            <a:r>
              <a:rPr sz="2400" spc="-55" dirty="0"/>
              <a:t>è </a:t>
            </a:r>
            <a:r>
              <a:rPr sz="2400" spc="-20" dirty="0" err="1"/>
              <a:t>dei</a:t>
            </a:r>
            <a:r>
              <a:rPr sz="2400" spc="-20" dirty="0"/>
              <a:t> </a:t>
            </a:r>
            <a:r>
              <a:rPr lang="it-IT" sz="2400" spc="15" dirty="0"/>
              <a:t>g</a:t>
            </a:r>
            <a:r>
              <a:rPr sz="2400" spc="15" dirty="0" err="1" smtClean="0"/>
              <a:t>iovani</a:t>
            </a:r>
            <a:r>
              <a:rPr sz="2400" spc="-465" dirty="0" smtClean="0"/>
              <a:t> </a:t>
            </a:r>
            <a:r>
              <a:rPr sz="2400" spc="15" dirty="0" smtClean="0"/>
              <a:t>202</a:t>
            </a:r>
            <a:r>
              <a:rPr lang="it-IT" sz="2400" spc="15" dirty="0" smtClean="0"/>
              <a:t>1</a:t>
            </a:r>
            <a:r>
              <a:rPr sz="2400" spc="15" dirty="0" smtClean="0"/>
              <a:t>»</a:t>
            </a:r>
            <a:endParaRPr sz="2400" dirty="0"/>
          </a:p>
        </p:txBody>
      </p:sp>
      <p:sp>
        <p:nvSpPr>
          <p:cNvPr id="4" name="object 4"/>
          <p:cNvSpPr/>
          <p:nvPr/>
        </p:nvSpPr>
        <p:spPr>
          <a:xfrm>
            <a:off x="297180" y="225553"/>
            <a:ext cx="704078" cy="643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16388" y="175066"/>
            <a:ext cx="1620012" cy="765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3736" y="6082284"/>
            <a:ext cx="1533144" cy="601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346435" y="6112764"/>
            <a:ext cx="1670303" cy="571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64030" y="1905000"/>
            <a:ext cx="4887468" cy="18815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618" y="186247"/>
            <a:ext cx="1662320" cy="700272"/>
          </a:xfrm>
          <a:prstGeom prst="rect">
            <a:avLst/>
          </a:prstGeom>
        </p:spPr>
      </p:pic>
      <p:pic>
        <p:nvPicPr>
          <p:cNvPr id="15" name="Picture 2" descr="image0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215584"/>
            <a:ext cx="756090" cy="6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421" y="-115529"/>
            <a:ext cx="1253419" cy="1253419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987" y="-396321"/>
            <a:ext cx="1865409" cy="186540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98" y="-675108"/>
            <a:ext cx="2446179" cy="2446179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5867400" y="5194041"/>
            <a:ext cx="5149088" cy="42489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bject 2"/>
          <p:cNvSpPr txBox="1">
            <a:spLocks/>
          </p:cNvSpPr>
          <p:nvPr/>
        </p:nvSpPr>
        <p:spPr>
          <a:xfrm>
            <a:off x="5867400" y="4954636"/>
            <a:ext cx="523951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65" dirty="0" smtClean="0"/>
              <a:t> </a:t>
            </a:r>
            <a:r>
              <a:rPr lang="en-US" sz="2800" kern="0" spc="65" dirty="0" smtClean="0">
                <a:solidFill>
                  <a:srgbClr val="DD1A5C"/>
                </a:solidFill>
              </a:rPr>
              <a:t>Aggiornamento 13 </a:t>
            </a:r>
            <a:r>
              <a:rPr lang="en-US" sz="2800" kern="0" spc="65" dirty="0" err="1" smtClean="0">
                <a:solidFill>
                  <a:srgbClr val="DD1A5C"/>
                </a:solidFill>
              </a:rPr>
              <a:t>Settembre</a:t>
            </a:r>
            <a:endParaRPr lang="en-US" sz="2800" kern="0" spc="60" dirty="0">
              <a:solidFill>
                <a:srgbClr val="DD1A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1BBFF331-B413-46C0-B4F9-12EE847EDECA" descr="cid:52419886-3CCE-4092-9D6C-1FF0511E8A22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148" y="2399540"/>
            <a:ext cx="5200452" cy="270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/>
          <p:cNvSpPr/>
          <p:nvPr/>
        </p:nvSpPr>
        <p:spPr>
          <a:xfrm>
            <a:off x="439170" y="1561758"/>
            <a:ext cx="4724400" cy="4648200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209801" y="228600"/>
            <a:ext cx="7467599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209801" y="218409"/>
            <a:ext cx="7391400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22 LUGLIO CONCERTO FULMINACCI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990600" y="1867295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1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751570" y="2667000"/>
            <a:ext cx="43958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Carlito"/>
              </a:rPr>
              <a:t>Concerto organizzata con la collaborazione dei giovani impegnati nel progetto, che prevede l'esibizione di gruppi artistici del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territorio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giovani prima del concerto di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Fulminacci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 della Sera. I ragazzi saranno coinvolti nella fase di organizzazione e artistica dell'evento 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925727" y="5075910"/>
            <a:ext cx="2589873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Goccia 24"/>
          <p:cNvSpPr/>
          <p:nvPr/>
        </p:nvSpPr>
        <p:spPr>
          <a:xfrm rot="7953160">
            <a:off x="7573539" y="4722148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7648703" y="4810553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7894370" y="5050716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Campo Canoa Mantova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696148" y="202968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64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4876800" y="825454"/>
            <a:ext cx="2627586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2590800" y="196424"/>
            <a:ext cx="72390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8401" y="183534"/>
            <a:ext cx="7467600" cy="12958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" algn="ctr">
              <a:lnSpc>
                <a:spcPts val="5020"/>
              </a:lnSpc>
            </a:pPr>
            <a:r>
              <a:rPr lang="it-IT" spc="-200" dirty="0" smtClean="0"/>
              <a:t>31 AGOSTO TAVOLO POLITICHE GIOVANILI </a:t>
            </a:r>
            <a:endParaRPr spc="-200" dirty="0"/>
          </a:p>
        </p:txBody>
      </p:sp>
      <p:sp>
        <p:nvSpPr>
          <p:cNvPr id="15" name="Ovale 14"/>
          <p:cNvSpPr/>
          <p:nvPr/>
        </p:nvSpPr>
        <p:spPr>
          <a:xfrm>
            <a:off x="1143000" y="1524000"/>
            <a:ext cx="5181600" cy="5105400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1600200" y="2839015"/>
            <a:ext cx="43958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762314" y="2422930"/>
            <a:ext cx="4267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Mercoledì 31 Agosto 2022 </a:t>
            </a:r>
            <a:r>
              <a:rPr lang="it-IT" sz="2000" b="1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presso la Biblioteca G. Baratta alle ore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17.00</a:t>
            </a:r>
            <a:r>
              <a:rPr lang="it-IT" sz="2000" b="1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 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c’è stato l’incontro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del Tavolo Politiche giovanili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.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-giornata dell’arte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-prime date da presentare alle scuole all'inizio anno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-proposta di organizzare un incontro di informazione sulle elezioni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</a:rPr>
              <a:t>street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 art sulle barriere di delimitazione cantiere Palazzo Te</a:t>
            </a:r>
            <a:endParaRPr lang="it-IT" sz="2000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13" name="Connettore 12"/>
          <p:cNvSpPr/>
          <p:nvPr/>
        </p:nvSpPr>
        <p:spPr>
          <a:xfrm>
            <a:off x="1700131" y="1813330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2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459716"/>
            <a:ext cx="3382121" cy="2702991"/>
          </a:xfrm>
          <a:prstGeom prst="rect">
            <a:avLst/>
          </a:prstGeom>
        </p:spPr>
      </p:pic>
      <p:sp>
        <p:nvSpPr>
          <p:cNvPr id="18" name="Rettangolo 17"/>
          <p:cNvSpPr/>
          <p:nvPr/>
        </p:nvSpPr>
        <p:spPr>
          <a:xfrm>
            <a:off x="7430253" y="5265568"/>
            <a:ext cx="3433245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Goccia 18"/>
          <p:cNvSpPr/>
          <p:nvPr/>
        </p:nvSpPr>
        <p:spPr>
          <a:xfrm rot="7953160">
            <a:off x="7037469" y="4978395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7112633" y="5066800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7482880" y="5240821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Biblioteca G. 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Baratta, </a:t>
            </a:r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M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6798304" y="1981200"/>
            <a:ext cx="4631696" cy="32883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bject 2"/>
          <p:cNvSpPr txBox="1">
            <a:spLocks/>
          </p:cNvSpPr>
          <p:nvPr/>
        </p:nvSpPr>
        <p:spPr>
          <a:xfrm>
            <a:off x="6705600" y="1681751"/>
            <a:ext cx="47244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65" dirty="0" smtClean="0"/>
              <a:t> </a:t>
            </a:r>
            <a:r>
              <a:rPr lang="en-US" sz="1700" kern="0" spc="65" dirty="0">
                <a:solidFill>
                  <a:srgbClr val="DD1A5C"/>
                </a:solidFill>
              </a:rPr>
              <a:t>Hanno </a:t>
            </a:r>
            <a:r>
              <a:rPr lang="en-US" sz="1700" kern="0" spc="65" dirty="0" err="1">
                <a:solidFill>
                  <a:srgbClr val="DD1A5C"/>
                </a:solidFill>
              </a:rPr>
              <a:t>partecipato</a:t>
            </a:r>
            <a:r>
              <a:rPr lang="en-US" sz="1700" kern="0" spc="65" dirty="0">
                <a:solidFill>
                  <a:srgbClr val="DD1A5C"/>
                </a:solidFill>
              </a:rPr>
              <a:t> </a:t>
            </a:r>
            <a:r>
              <a:rPr lang="en-US" sz="1700" kern="0" spc="65" dirty="0" err="1" smtClean="0">
                <a:solidFill>
                  <a:srgbClr val="DD1A5C"/>
                </a:solidFill>
              </a:rPr>
              <a:t>all’incontro</a:t>
            </a:r>
            <a:r>
              <a:rPr lang="en-US" sz="1700" kern="0" spc="65" dirty="0" smtClean="0">
                <a:solidFill>
                  <a:srgbClr val="DD1A5C"/>
                </a:solidFill>
              </a:rPr>
              <a:t> 11 </a:t>
            </a:r>
            <a:r>
              <a:rPr lang="en-US" sz="1700" kern="0" spc="65" dirty="0" err="1" smtClean="0">
                <a:solidFill>
                  <a:srgbClr val="DD1A5C"/>
                </a:solidFill>
              </a:rPr>
              <a:t>ragazzi</a:t>
            </a:r>
            <a:endParaRPr lang="en-US" sz="1700" kern="0" spc="60" dirty="0">
              <a:solidFill>
                <a:srgbClr val="DD1A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4876800" y="825454"/>
            <a:ext cx="2627586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2590800" y="196424"/>
            <a:ext cx="72390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8401" y="183534"/>
            <a:ext cx="7467600" cy="12958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" algn="ctr">
              <a:lnSpc>
                <a:spcPts val="5020"/>
              </a:lnSpc>
            </a:pPr>
            <a:r>
              <a:rPr lang="it-IT" spc="-200" dirty="0" smtClean="0"/>
              <a:t>21 </a:t>
            </a:r>
            <a:r>
              <a:rPr lang="it-IT" spc="-200" dirty="0" smtClean="0"/>
              <a:t>SETTEMBRE L’IMPORTANZA DEL VOTO</a:t>
            </a:r>
            <a:endParaRPr spc="-200" dirty="0"/>
          </a:p>
        </p:txBody>
      </p:sp>
      <p:sp>
        <p:nvSpPr>
          <p:cNvPr id="15" name="Ovale 14"/>
          <p:cNvSpPr/>
          <p:nvPr/>
        </p:nvSpPr>
        <p:spPr>
          <a:xfrm>
            <a:off x="1134958" y="1499294"/>
            <a:ext cx="4734357" cy="4616612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1600200" y="2839015"/>
            <a:ext cx="43958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574074" y="2684215"/>
            <a:ext cx="41691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Lunedì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21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settembre 2022 presso la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sede di ETOPIA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alle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ore 15:00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si terrà un incontro di informazione sulla importanza del Voto con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Matteo 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Bassoli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, Professore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ssociato, Università di Padova.</a:t>
            </a:r>
            <a:endParaRPr lang="it-IT" sz="2000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13" name="Connettore 12"/>
          <p:cNvSpPr/>
          <p:nvPr/>
        </p:nvSpPr>
        <p:spPr>
          <a:xfrm>
            <a:off x="1700131" y="1813330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3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7430253" y="5923721"/>
            <a:ext cx="4380747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Goccia 18"/>
          <p:cNvSpPr/>
          <p:nvPr/>
        </p:nvSpPr>
        <p:spPr>
          <a:xfrm rot="7953160">
            <a:off x="7037469" y="5636548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7112633" y="5724953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7482880" y="5898974"/>
            <a:ext cx="4361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Via Andrea da Schivenoglia 2B, </a:t>
            </a:r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M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antova</a:t>
            </a:r>
            <a:endParaRPr lang="it-IT" dirty="0">
              <a:solidFill>
                <a:srgbClr val="DD1A5C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888" y="1579582"/>
            <a:ext cx="3057476" cy="432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9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381000" y="1276179"/>
            <a:ext cx="5029200" cy="4947714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362200" y="228600"/>
            <a:ext cx="716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438399" y="218409"/>
            <a:ext cx="7010401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CURTATONE E…STATE INSIEME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979893" y="1485558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4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914400" y="2060999"/>
            <a:ext cx="43958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>
              <a:solidFill>
                <a:schemeClr val="bg1"/>
              </a:solidFill>
              <a:latin typeface="Carlito"/>
            </a:endParaRP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“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Curtatone E… state insieme” è il titolo del contenitore di incontri, concerti, spettacoli, presentazioni, eventi e appuntamenti cinematografici promossi sul territorio 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</a:rPr>
              <a:t>curtatonese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. Gran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finale il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</a:rPr>
              <a:t>10 Agosto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con un omaggio a Ennio Morricone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diretto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dal Maestro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Anselmi.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7873860" y="5599462"/>
            <a:ext cx="4013340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Goccia 9"/>
          <p:cNvSpPr/>
          <p:nvPr/>
        </p:nvSpPr>
        <p:spPr>
          <a:xfrm rot="7953160">
            <a:off x="7521672" y="5245700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7596836" y="5334105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7842503" y="5574268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Giardino di Corte Spagnola Curtatone</a:t>
            </a:r>
            <a:endParaRPr lang="it-IT" dirty="0">
              <a:solidFill>
                <a:srgbClr val="DD1A5C"/>
              </a:solidFill>
            </a:endParaRPr>
          </a:p>
        </p:txBody>
      </p:sp>
      <p:pic>
        <p:nvPicPr>
          <p:cNvPr id="1028" name="Picture 4" descr="Ci vediamo a Curtatone con &quot;Mantova, 5 cose che so di lei&quot; - giovedì 28  luglio ore 21.00 nei giardini del Comune a Corte Spagnola - mantovasto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235" y="978975"/>
            <a:ext cx="4317567" cy="307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1" b="15431"/>
          <a:stretch/>
        </p:blipFill>
        <p:spPr>
          <a:xfrm>
            <a:off x="8124443" y="3056235"/>
            <a:ext cx="3642329" cy="253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2"/>
          <p:cNvSpPr/>
          <p:nvPr/>
        </p:nvSpPr>
        <p:spPr>
          <a:xfrm rot="10800000">
            <a:off x="152400" y="4487266"/>
            <a:ext cx="5334000" cy="1761133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ttangolo 4"/>
          <p:cNvSpPr/>
          <p:nvPr/>
        </p:nvSpPr>
        <p:spPr>
          <a:xfrm>
            <a:off x="609600" y="4618208"/>
            <a:ext cx="41372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"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LE FAREMO SAPERE" è un laboratorio in tre appuntamenti, tenuti da esperti </a:t>
            </a:r>
            <a:r>
              <a:rPr lang="it-IT" sz="2000">
                <a:solidFill>
                  <a:schemeClr val="bg1"/>
                </a:solidFill>
                <a:latin typeface="Carlito"/>
              </a:rPr>
              <a:t>del </a:t>
            </a:r>
            <a:r>
              <a:rPr lang="it-IT" sz="2000" smtClean="0">
                <a:solidFill>
                  <a:schemeClr val="bg1"/>
                </a:solidFill>
                <a:latin typeface="Carlito"/>
              </a:rPr>
              <a:t>settore,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numero chiuso, diviso in 3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date.</a:t>
            </a:r>
            <a:endParaRPr lang="it-IT" sz="2000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362201" y="228600"/>
            <a:ext cx="716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514600" y="245005"/>
            <a:ext cx="6715762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EUTOPIA IL NUCLEO CREATTIVO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581685" y="4037277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5</a:t>
            </a:r>
          </a:p>
        </p:txBody>
      </p:sp>
      <p:sp>
        <p:nvSpPr>
          <p:cNvPr id="20" name="object 12"/>
          <p:cNvSpPr/>
          <p:nvPr/>
        </p:nvSpPr>
        <p:spPr>
          <a:xfrm>
            <a:off x="5915686" y="975981"/>
            <a:ext cx="6047714" cy="3098873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1" y="1505401"/>
            <a:ext cx="1476157" cy="1476157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629400" y="1258463"/>
            <a:ext cx="54381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Carlito"/>
              </a:rPr>
              <a:t>EUTOPIA e IL NUCLEO CREATTIVO presentano AROUND EUROPE: un evento dedicato alle iniziative europee per i giovani.</a:t>
            </a:r>
          </a:p>
          <a:p>
            <a:r>
              <a:rPr lang="it-IT" sz="2000" dirty="0">
                <a:solidFill>
                  <a:schemeClr val="bg1"/>
                </a:solidFill>
                <a:latin typeface="Carlito"/>
              </a:rPr>
              <a:t>L’evento sarà strutturato in TAVOLI TEMATICI tenuti dai volontari de IL NUCLEO, e vedrà la partecipazione di Enrico Elefante, membro del Trainers Pool del Dipartimento gioventù del Consiglio d’Europa.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592576" y="6066510"/>
            <a:ext cx="4208023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Goccia 14"/>
          <p:cNvSpPr/>
          <p:nvPr/>
        </p:nvSpPr>
        <p:spPr>
          <a:xfrm rot="7953160">
            <a:off x="240389" y="5712748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315553" y="5801153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561220" y="6041316"/>
            <a:ext cx="4297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Via Andrea da Schivenoglia 2B Mantova</a:t>
            </a:r>
            <a:endParaRPr lang="it-IT" dirty="0">
              <a:solidFill>
                <a:srgbClr val="DD1A5C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58" y="1021721"/>
            <a:ext cx="2361424" cy="236142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677" y="4268870"/>
            <a:ext cx="2370378" cy="237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9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/>
          <p:nvPr/>
        </p:nvSpPr>
        <p:spPr>
          <a:xfrm>
            <a:off x="3123427" y="390124"/>
            <a:ext cx="5931345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4620" y="363207"/>
            <a:ext cx="5650866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85" dirty="0" smtClean="0"/>
              <a:t>RASSEGNA </a:t>
            </a:r>
            <a:r>
              <a:rPr spc="-225" dirty="0"/>
              <a:t>EVENTI </a:t>
            </a:r>
            <a:r>
              <a:rPr spc="-240" dirty="0"/>
              <a:t>ESTIVI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362502"/>
              </p:ext>
            </p:extLst>
          </p:nvPr>
        </p:nvGraphicFramePr>
        <p:xfrm>
          <a:off x="2229357" y="1294206"/>
          <a:ext cx="8358503" cy="480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80204"/>
                <a:gridCol w="835660"/>
                <a:gridCol w="835660"/>
                <a:gridCol w="829945"/>
                <a:gridCol w="841375"/>
                <a:gridCol w="835659"/>
              </a:tblGrid>
              <a:tr h="483158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19963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2400" dirty="0" smtClean="0">
                        <a:latin typeface="Bahnschrift SemiLight SemiConde" panose="020B0502040204020203" pitchFamily="34" charset="0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1" dirty="0" smtClean="0">
                          <a:latin typeface="Bahnschrift SemiLight SemiConde" panose="020B0502040204020203" pitchFamily="34" charset="0"/>
                          <a:cs typeface="Times New Roman"/>
                        </a:rPr>
                        <a:t> CONCERTO</a:t>
                      </a:r>
                      <a:r>
                        <a:rPr lang="it-IT" sz="1800" b="1" baseline="0" dirty="0" smtClean="0">
                          <a:latin typeface="Bahnschrift SemiLight SemiConde" panose="020B0502040204020203" pitchFamily="34" charset="0"/>
                          <a:cs typeface="Times New Roman"/>
                        </a:rPr>
                        <a:t> FULMINACCI BIKE-IN</a:t>
                      </a:r>
                      <a:endParaRPr lang="it-IT" sz="2000" b="1" dirty="0">
                        <a:latin typeface="Bahnschrift SemiLight SemiConde" panose="020B0502040204020203" pitchFamily="34" charset="0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</a:tr>
              <a:tr h="72008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200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6567296" y="1460500"/>
            <a:ext cx="522097" cy="158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59726" y="1460500"/>
            <a:ext cx="401700" cy="1586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83829" y="1460500"/>
            <a:ext cx="426085" cy="1586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083675" y="1460372"/>
            <a:ext cx="486410" cy="1587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986518" y="1460372"/>
            <a:ext cx="361696" cy="1587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2229357" y="1294206"/>
            <a:ext cx="4180204" cy="1203325"/>
            <a:chOff x="2229357" y="1294206"/>
            <a:chExt cx="4180204" cy="1203325"/>
          </a:xfrm>
        </p:grpSpPr>
        <p:sp>
          <p:nvSpPr>
            <p:cNvPr id="10" name="object 10"/>
            <p:cNvSpPr/>
            <p:nvPr/>
          </p:nvSpPr>
          <p:spPr>
            <a:xfrm>
              <a:off x="2229357" y="1294206"/>
              <a:ext cx="4180204" cy="483234"/>
            </a:xfrm>
            <a:custGeom>
              <a:avLst/>
              <a:gdLst/>
              <a:ahLst/>
              <a:cxnLst/>
              <a:rect l="l" t="t" r="r" b="b"/>
              <a:pathLst>
                <a:path w="4180204" h="483235">
                  <a:moveTo>
                    <a:pt x="4180078" y="0"/>
                  </a:moveTo>
                  <a:lnTo>
                    <a:pt x="0" y="0"/>
                  </a:lnTo>
                  <a:lnTo>
                    <a:pt x="0" y="483158"/>
                  </a:lnTo>
                  <a:lnTo>
                    <a:pt x="4180078" y="483158"/>
                  </a:lnTo>
                  <a:lnTo>
                    <a:pt x="41800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29357" y="1777326"/>
              <a:ext cx="4180204" cy="720090"/>
            </a:xfrm>
            <a:custGeom>
              <a:avLst/>
              <a:gdLst/>
              <a:ahLst/>
              <a:cxnLst/>
              <a:rect l="l" t="t" r="r" b="b"/>
              <a:pathLst>
                <a:path w="4180204" h="720089">
                  <a:moveTo>
                    <a:pt x="4180078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4180078" y="720001"/>
                  </a:lnTo>
                  <a:lnTo>
                    <a:pt x="4180078" y="0"/>
                  </a:lnTo>
                  <a:close/>
                </a:path>
              </a:pathLst>
            </a:custGeom>
            <a:solidFill>
              <a:srgbClr val="CACAC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3359911" y="1460372"/>
              <a:ext cx="1923542" cy="15875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33116" y="2024506"/>
              <a:ext cx="1756029" cy="23914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328926" y="2777108"/>
            <a:ext cx="178308" cy="1610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17520" y="2777108"/>
            <a:ext cx="253365" cy="1631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81173" y="2777108"/>
            <a:ext cx="253365" cy="1616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108070" y="2777869"/>
            <a:ext cx="1311530" cy="1602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327148" y="3502405"/>
            <a:ext cx="1725422" cy="15786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14672" y="3502405"/>
            <a:ext cx="487679" cy="15786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27148" y="4222496"/>
            <a:ext cx="2006092" cy="15773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35402" y="4942459"/>
            <a:ext cx="3440684" cy="15786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2564</TotalTime>
  <Words>297</Words>
  <Application>Microsoft Office PowerPoint</Application>
  <PresentationFormat>Widescreen</PresentationFormat>
  <Paragraphs>41</Paragraphs>
  <Slides>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Bahnschrift SemiLight SemiConde</vt:lpstr>
      <vt:lpstr>Calibri</vt:lpstr>
      <vt:lpstr>Cambria Math</vt:lpstr>
      <vt:lpstr>Carlito</vt:lpstr>
      <vt:lpstr>Times New Roman</vt:lpstr>
      <vt:lpstr>Trebuchet MS</vt:lpstr>
      <vt:lpstr>Office Theme</vt:lpstr>
      <vt:lpstr>interconnessioni territoriali giovanili Bando di Regione Lombardia «La Lombardia è dei giovani 2021»</vt:lpstr>
      <vt:lpstr>22 LUGLIO CONCERTO FULMINACCI</vt:lpstr>
      <vt:lpstr>31 AGOSTO TAVOLO POLITICHE GIOVANILI </vt:lpstr>
      <vt:lpstr>21 SETTEMBRE L’IMPORTANZA DEL VOTO</vt:lpstr>
      <vt:lpstr>CURTATONE E…STATE INSIEME</vt:lpstr>
      <vt:lpstr>EUTOPIA IL NUCLEO CREATTIVO</vt:lpstr>
      <vt:lpstr>RASSEGNA EVENTI ESTIVI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 LINK</dc:title>
  <dc:creator>Sara Guastalla - Dondi Salotti</dc:creator>
  <cp:lastModifiedBy>staff cultura</cp:lastModifiedBy>
  <cp:revision>107</cp:revision>
  <dcterms:created xsi:type="dcterms:W3CDTF">2022-03-07T08:15:33Z</dcterms:created>
  <dcterms:modified xsi:type="dcterms:W3CDTF">2022-09-29T09:48:42Z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2022-03-04T00:00:00Z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2022-03-07T00:00:00Z</vt:filetime>
  </property>
</Properties>
</file>