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embeddings/oleObject1.doc" ContentType="application/msword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  <Override PartName="/ppt/slides/_rels/slide9.xml.rels" ContentType="application/vnd.openxmlformats-package.relationships+xml"/>
  <Override PartName="/ppt/slides/_rels/slide10.xml.rels" ContentType="application/vnd.openxmlformats-package.relationships+xml"/>
  <Override PartName="/ppt/slides/_rels/slide11.xml.rels" ContentType="application/vnd.openxmlformats-package.relationships+xml"/>
  <Override PartName="/ppt/slides/_rels/slide12.xml.rels" ContentType="application/vnd.openxmlformats-package.relationships+xml"/>
  <Override PartName="/ppt/slides/_rels/slide13.xml.rels" ContentType="application/vnd.openxmlformats-package.relationships+xml"/>
  <Override PartName="/ppt/slides/_rels/slide14.xml.rels" ContentType="application/vnd.openxmlformats-package.relationships+xml"/>
  <Override PartName="/ppt/slides/_rels/slide15.xml.rels" ContentType="application/vnd.openxmlformats-package.relationships+xml"/>
  <Override PartName="/ppt/slides/_rels/slide16.xml.rels" ContentType="application/vnd.openxmlformats-package.relationships+xml"/>
  <Override PartName="/ppt/slides/_rels/slide17.xml.rels" ContentType="application/vnd.openxmlformats-package.relationships+xml"/>
  <Override PartName="/ppt/media/image1.wmf" ContentType="image/x-wmf"/>
  <Override PartName="/ppt/media/image4.jpeg" ContentType="image/jpeg"/>
  <Override PartName="/ppt/media/image2.jpeg" ContentType="image/jpeg"/>
  <Override PartName="/ppt/media/image3.jpeg" ContentType="image/jpeg"/>
  <Override PartName="/ppt/media/image5.jpeg" ContentType="image/jpeg"/>
  <Override PartName="/ppt/media/image6.jpeg" ContentType="image/jpeg"/>
  <Override PartName="/ppt/media/image7.jpeg" ContentType="image/jpeg"/>
  <Override PartName="/ppt/media/image8.jpeg" ContentType="image/jpeg"/>
  <Override PartName="/ppt/media/image9.jpeg" ContentType="image/jpeg"/>
  <Override PartName="/ppt/media/image10.jpeg" ContentType="image/jpeg"/>
  <Override PartName="/ppt/media/image11.jpeg" ContentType="image/jpeg"/>
  <Override PartName="/ppt/media/image12.jpeg" ContentType="image/jpeg"/>
  <Override PartName="/ppt/media/image13.jpeg" ContentType="image/jpeg"/>
  <Override PartName="/ppt/media/image14.jpeg" ContentType="image/jpeg"/>
  <Override PartName="/ppt/media/image15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</p:sld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</p:sldIdLst>
  <p:sldSz cx="9144000" cy="6858000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2040" cy="14695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it-IT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it-IT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2040" cy="14695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it-IT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2040" cy="14695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it-IT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2040" cy="14695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it-IT" sz="1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685800" y="2130480"/>
            <a:ext cx="7772040" cy="68130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it-IT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2040" cy="14695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it-IT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2040" cy="14695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it-IT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2040" cy="14695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it-IT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2040" cy="14695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it-IT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2040" cy="14695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it-IT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2040" cy="14695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it-IT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2040" cy="14695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it-IT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it-IT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2040" cy="14695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it-IT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2040" cy="14695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it-IT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2040" cy="14695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it-IT" sz="1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subTitle"/>
          </p:nvPr>
        </p:nvSpPr>
        <p:spPr>
          <a:xfrm>
            <a:off x="685800" y="2130480"/>
            <a:ext cx="7772040" cy="68130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it-IT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2040" cy="14695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it-IT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8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2040" cy="14695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it-IT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1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2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2040" cy="14695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it-IT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5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6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2040" cy="14695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it-IT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2040" cy="14695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it-IT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2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3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4" name="PlaceHolder 5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2040" cy="14695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it-IT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7" name="PlaceHolder 3"/>
          <p:cNvSpPr>
            <a:spLocks noGrp="1"/>
          </p:cNvSpPr>
          <p:nvPr>
            <p:ph type="body"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8" name="PlaceHolder 4"/>
          <p:cNvSpPr>
            <a:spLocks noGrp="1"/>
          </p:cNvSpPr>
          <p:nvPr>
            <p:ph type="body"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9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0" name="PlaceHolder 6"/>
          <p:cNvSpPr>
            <a:spLocks noGrp="1"/>
          </p:cNvSpPr>
          <p:nvPr>
            <p:ph type="body"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1" name="PlaceHolder 7"/>
          <p:cNvSpPr>
            <a:spLocks noGrp="1"/>
          </p:cNvSpPr>
          <p:nvPr>
            <p:ph type="body"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2040" cy="1469520"/>
          </a:xfrm>
          <a:prstGeom prst="rect">
            <a:avLst/>
          </a:prstGeom>
        </p:spPr>
        <p:txBody>
          <a:bodyPr anchor="ctr">
            <a:noAutofit/>
          </a:bodyPr>
          <a:p>
            <a:pPr algn="ctr">
              <a:lnSpc>
                <a:spcPct val="100000"/>
              </a:lnSpc>
            </a:pPr>
            <a:r>
              <a:rPr b="0" lang="it-IT" sz="4400" spc="-1" strike="noStrike">
                <a:solidFill>
                  <a:srgbClr val="000000"/>
                </a:solidFill>
                <a:latin typeface="Calibri"/>
              </a:rPr>
              <a:t>Fare clic per modificare lo stile del titolo</a:t>
            </a:r>
            <a:endParaRPr b="0" lang="it-IT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dt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</p:spPr>
        <p:txBody>
          <a:bodyPr anchor="ctr">
            <a:noAutofit/>
          </a:bodyPr>
          <a:p>
            <a:pPr>
              <a:lnSpc>
                <a:spcPct val="100000"/>
              </a:lnSpc>
            </a:pPr>
            <a:fld id="{F6323BAA-360E-48DB-9F6F-FC062E23E196}" type="datetime">
              <a:rPr b="0" lang="it-IT" sz="1200" spc="-1" strike="noStrike">
                <a:solidFill>
                  <a:srgbClr val="8b8b8b"/>
                </a:solidFill>
                <a:latin typeface="Calibri"/>
              </a:rPr>
              <a:t>12/08/20</a:t>
            </a:fld>
            <a:endParaRPr b="0" lang="it-IT" sz="1200" spc="-1" strike="noStrike"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</p:spPr>
        <p:txBody>
          <a:bodyPr anchor="ctr">
            <a:noAutofit/>
          </a:bodyPr>
          <a:p>
            <a:endParaRPr b="0" lang="it-IT" sz="2400" spc="-1" strike="noStrike"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</p:spPr>
        <p:txBody>
          <a:bodyPr anchor="ctr">
            <a:noAutofit/>
          </a:bodyPr>
          <a:p>
            <a:pPr algn="r">
              <a:lnSpc>
                <a:spcPct val="100000"/>
              </a:lnSpc>
            </a:pPr>
            <a:fld id="{4633C8A3-4372-4E24-814C-C4F0D2EF109C}" type="slidenum">
              <a:rPr b="0" lang="it-IT" sz="1200" spc="-1" strike="noStrike">
                <a:solidFill>
                  <a:srgbClr val="8b8b8b"/>
                </a:solidFill>
                <a:latin typeface="Calibri"/>
              </a:rPr>
              <a:t>15</a:t>
            </a:fld>
            <a:endParaRPr b="0" lang="it-IT" sz="1200" spc="-1" strike="noStrike"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3200" spc="-1" strike="noStrike">
                <a:solidFill>
                  <a:srgbClr val="000000"/>
                </a:solidFill>
                <a:latin typeface="Calibri"/>
              </a:rPr>
              <a:t>Fai clic per modificare il formato del testo della struttura</a:t>
            </a:r>
            <a:endParaRPr b="0" lang="it-IT" sz="3200" spc="-1" strike="noStrike">
              <a:solidFill>
                <a:srgbClr val="000000"/>
              </a:solidFill>
              <a:latin typeface="Calibri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it-IT" sz="2400" spc="-1" strike="noStrike">
                <a:solidFill>
                  <a:srgbClr val="000000"/>
                </a:solidFill>
                <a:latin typeface="Calibri"/>
              </a:rPr>
              <a:t>Secondo livello struttura</a:t>
            </a:r>
            <a:endParaRPr b="0" lang="it-IT" sz="2400" spc="-1" strike="noStrike">
              <a:solidFill>
                <a:srgbClr val="000000"/>
              </a:solidFill>
              <a:latin typeface="Calibri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2000" spc="-1" strike="noStrike">
                <a:solidFill>
                  <a:srgbClr val="000000"/>
                </a:solidFill>
                <a:latin typeface="Calibri"/>
              </a:rPr>
              <a:t>Terzo livello struttura</a:t>
            </a:r>
            <a:endParaRPr b="0" lang="it-IT" sz="2000" spc="-1" strike="noStrike">
              <a:solidFill>
                <a:srgbClr val="000000"/>
              </a:solidFill>
              <a:latin typeface="Calibri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it-IT" sz="2000" spc="-1" strike="noStrike">
                <a:solidFill>
                  <a:srgbClr val="000000"/>
                </a:solidFill>
                <a:latin typeface="Calibri"/>
              </a:rPr>
              <a:t>Quarto livello struttura</a:t>
            </a:r>
            <a:endParaRPr b="0" lang="it-IT" sz="2000" spc="-1" strike="noStrike">
              <a:solidFill>
                <a:srgbClr val="000000"/>
              </a:solidFill>
              <a:latin typeface="Calibri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2000" spc="-1" strike="noStrike">
                <a:solidFill>
                  <a:srgbClr val="000000"/>
                </a:solidFill>
                <a:latin typeface="Calibri"/>
              </a:rPr>
              <a:t>Quinto livello struttura</a:t>
            </a:r>
            <a:endParaRPr b="0" lang="it-IT" sz="2000" spc="-1" strike="noStrike">
              <a:solidFill>
                <a:srgbClr val="000000"/>
              </a:solidFill>
              <a:latin typeface="Calibri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2000" spc="-1" strike="noStrike">
                <a:solidFill>
                  <a:srgbClr val="000000"/>
                </a:solidFill>
                <a:latin typeface="Calibri"/>
              </a:rPr>
              <a:t>Sesto livello struttura</a:t>
            </a:r>
            <a:endParaRPr b="0" lang="it-IT" sz="2000" spc="-1" strike="noStrike">
              <a:solidFill>
                <a:srgbClr val="000000"/>
              </a:solidFill>
              <a:latin typeface="Calibri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2000" spc="-1" strike="noStrike">
                <a:solidFill>
                  <a:srgbClr val="000000"/>
                </a:solidFill>
                <a:latin typeface="Calibri"/>
              </a:rPr>
              <a:t>Settimo livello struttura</a:t>
            </a:r>
            <a:endParaRPr b="0" lang="it-IT" sz="20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anchor="ctr">
            <a:noAutofit/>
          </a:bodyPr>
          <a:p>
            <a:pPr algn="ctr">
              <a:lnSpc>
                <a:spcPct val="100000"/>
              </a:lnSpc>
            </a:pPr>
            <a:r>
              <a:rPr b="0" lang="it-IT" sz="4400" spc="-1" strike="noStrike">
                <a:solidFill>
                  <a:srgbClr val="000000"/>
                </a:solidFill>
                <a:latin typeface="Calibri"/>
              </a:rPr>
              <a:t>Fare clic per modificare lo stile del titolo</a:t>
            </a:r>
            <a:endParaRPr b="0" lang="it-IT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</p:spPr>
        <p:txBody>
          <a:bodyPr>
            <a:noAutofit/>
          </a:bodyPr>
          <a:p>
            <a:pPr marL="343080" indent="-34272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it-IT" sz="3200" spc="-1" strike="noStrike">
                <a:solidFill>
                  <a:srgbClr val="000000"/>
                </a:solidFill>
                <a:latin typeface="Calibri"/>
              </a:rPr>
              <a:t>Fare clic per modificare stili del testo dello schema</a:t>
            </a:r>
            <a:endParaRPr b="0" lang="it-IT" sz="3200" spc="-1" strike="noStrike">
              <a:solidFill>
                <a:srgbClr val="000000"/>
              </a:solidFill>
              <a:latin typeface="Calibri"/>
            </a:endParaRPr>
          </a:p>
          <a:p>
            <a:pPr lvl="1" marL="743040" indent="-28548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</a:pPr>
            <a:r>
              <a:rPr b="0" lang="it-IT" sz="2800" spc="-1" strike="noStrike">
                <a:solidFill>
                  <a:srgbClr val="000000"/>
                </a:solidFill>
                <a:latin typeface="Calibri"/>
              </a:rPr>
              <a:t>Secondo livello</a:t>
            </a:r>
            <a:endParaRPr b="0" lang="it-IT" sz="2800" spc="-1" strike="noStrike">
              <a:solidFill>
                <a:srgbClr val="000000"/>
              </a:solidFill>
              <a:latin typeface="Calibri"/>
            </a:endParaRPr>
          </a:p>
          <a:p>
            <a:pPr lvl="2" marL="1143000" indent="-22824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b="0" lang="it-IT" sz="2400" spc="-1" strike="noStrike">
                <a:solidFill>
                  <a:srgbClr val="000000"/>
                </a:solidFill>
                <a:latin typeface="Calibri"/>
              </a:rPr>
              <a:t>Terzo livello</a:t>
            </a:r>
            <a:endParaRPr b="0" lang="it-IT" sz="2400" spc="-1" strike="noStrike">
              <a:solidFill>
                <a:srgbClr val="000000"/>
              </a:solidFill>
              <a:latin typeface="Calibri"/>
            </a:endParaRPr>
          </a:p>
          <a:p>
            <a:pPr lvl="3" marL="1600200" indent="-22824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</a:pPr>
            <a:r>
              <a:rPr b="0" lang="it-IT" sz="2000" spc="-1" strike="noStrike">
                <a:solidFill>
                  <a:srgbClr val="000000"/>
                </a:solidFill>
                <a:latin typeface="Calibri"/>
              </a:rPr>
              <a:t>Quarto livello</a:t>
            </a:r>
            <a:endParaRPr b="0" lang="it-IT" sz="2000" spc="-1" strike="noStrike">
              <a:solidFill>
                <a:srgbClr val="000000"/>
              </a:solidFill>
              <a:latin typeface="Calibri"/>
            </a:endParaRPr>
          </a:p>
          <a:p>
            <a:pPr lvl="4" marL="2057400" indent="-22824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»"/>
            </a:pPr>
            <a:r>
              <a:rPr b="0" lang="it-IT" sz="2000" spc="-1" strike="noStrike">
                <a:solidFill>
                  <a:srgbClr val="000000"/>
                </a:solidFill>
                <a:latin typeface="Calibri"/>
              </a:rPr>
              <a:t>Quinto livello</a:t>
            </a:r>
            <a:endParaRPr b="0" lang="it-IT" sz="20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3" name="PlaceHolder 3"/>
          <p:cNvSpPr>
            <a:spLocks noGrp="1"/>
          </p:cNvSpPr>
          <p:nvPr>
            <p:ph type="dt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</p:spPr>
        <p:txBody>
          <a:bodyPr anchor="ctr">
            <a:noAutofit/>
          </a:bodyPr>
          <a:p>
            <a:pPr>
              <a:lnSpc>
                <a:spcPct val="100000"/>
              </a:lnSpc>
            </a:pPr>
            <a:fld id="{41C8AA18-1337-476D-846A-95ADF4A19F9A}" type="datetime">
              <a:rPr b="0" lang="it-IT" sz="1200" spc="-1" strike="noStrike">
                <a:solidFill>
                  <a:srgbClr val="8b8b8b"/>
                </a:solidFill>
                <a:latin typeface="Calibri"/>
              </a:rPr>
              <a:t>12/08/20</a:t>
            </a:fld>
            <a:endParaRPr b="0" lang="it-IT" sz="1200" spc="-1" strike="noStrike">
              <a:latin typeface="Times New Roman"/>
            </a:endParaRPr>
          </a:p>
        </p:txBody>
      </p:sp>
      <p:sp>
        <p:nvSpPr>
          <p:cNvPr id="44" name="PlaceHolder 4"/>
          <p:cNvSpPr>
            <a:spLocks noGrp="1"/>
          </p:cNvSpPr>
          <p:nvPr>
            <p:ph type="ftr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</p:spPr>
        <p:txBody>
          <a:bodyPr anchor="ctr">
            <a:noAutofit/>
          </a:bodyPr>
          <a:p>
            <a:endParaRPr b="0" lang="it-IT" sz="2400" spc="-1" strike="noStrike">
              <a:latin typeface="Times New Roman"/>
            </a:endParaRPr>
          </a:p>
        </p:txBody>
      </p:sp>
      <p:sp>
        <p:nvSpPr>
          <p:cNvPr id="45" name="PlaceHolder 5"/>
          <p:cNvSpPr>
            <a:spLocks noGrp="1"/>
          </p:cNvSpPr>
          <p:nvPr>
            <p:ph type="sldNum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</p:spPr>
        <p:txBody>
          <a:bodyPr anchor="ctr">
            <a:noAutofit/>
          </a:bodyPr>
          <a:p>
            <a:pPr algn="r">
              <a:lnSpc>
                <a:spcPct val="100000"/>
              </a:lnSpc>
            </a:pPr>
            <a:fld id="{AE57770E-1CF4-46CE-9C37-DD6EF89E3D90}" type="slidenum">
              <a:rPr b="0" lang="it-IT" sz="1200" spc="-1" strike="noStrike">
                <a:solidFill>
                  <a:srgbClr val="8b8b8b"/>
                </a:solidFill>
                <a:latin typeface="Calibri"/>
              </a:rPr>
              <a:t>&lt;numero&gt;</a:t>
            </a:fld>
            <a:endParaRPr b="0" lang="it-IT" sz="1200" spc="-1" strike="noStrike"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oleObject" Target="../embeddings/oleObject1.doc"/><Relationship Id="rId2" Type="http://schemas.openxmlformats.org/officeDocument/2006/relationships/image" Target="../media/image1.wmf"/><Relationship Id="rId3" Type="http://schemas.openxmlformats.org/officeDocument/2006/relationships/image" Target="../media/image2.jpeg"/><Relationship Id="rId4" Type="http://schemas.openxmlformats.org/officeDocument/2006/relationships/slideLayout" Target="../slideLayouts/slideLayout2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3.jpeg"/><Relationship Id="rId2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4.jpeg"/><Relationship Id="rId2" Type="http://schemas.openxmlformats.org/officeDocument/2006/relationships/slideLayout" Target="../slideLayouts/slideLayout2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5.jpeg"/><Relationship Id="rId2" Type="http://schemas.openxmlformats.org/officeDocument/2006/relationships/image" Target="../media/image6.jpeg"/><Relationship Id="rId3" Type="http://schemas.openxmlformats.org/officeDocument/2006/relationships/slideLayout" Target="../slideLayouts/slideLayout2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7.jpeg"/><Relationship Id="rId2" Type="http://schemas.openxmlformats.org/officeDocument/2006/relationships/slideLayout" Target="../slideLayouts/slideLayout2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8.jpeg"/><Relationship Id="rId2" Type="http://schemas.openxmlformats.org/officeDocument/2006/relationships/slideLayout" Target="../slideLayouts/slideLayout1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9.jpeg"/><Relationship Id="rId2" Type="http://schemas.openxmlformats.org/officeDocument/2006/relationships/slideLayout" Target="../slideLayouts/slideLayout1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10.jpeg"/><Relationship Id="rId2" Type="http://schemas.openxmlformats.org/officeDocument/2006/relationships/slideLayout" Target="../slideLayouts/slideLayout13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image" Target="../media/image11.jpeg"/><Relationship Id="rId2" Type="http://schemas.openxmlformats.org/officeDocument/2006/relationships/slideLayout" Target="../slideLayouts/slideLayout13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image" Target="../media/image12.jpeg"/><Relationship Id="rId2" Type="http://schemas.openxmlformats.org/officeDocument/2006/relationships/image" Target="../media/image13.jpeg"/><Relationship Id="rId3" Type="http://schemas.openxmlformats.org/officeDocument/2006/relationships/slideLayout" Target="../slideLayouts/slideLayout13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image" Target="../media/image14.jpeg"/><Relationship Id="rId2" Type="http://schemas.openxmlformats.org/officeDocument/2006/relationships/slideLayout" Target="../slideLayouts/slideLayout13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image" Target="../media/image15.jpeg"/><Relationship Id="rId2" Type="http://schemas.openxmlformats.org/officeDocument/2006/relationships/slideLayout" Target="../slideLayouts/slideLayout2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2" name="Object 1"/>
          <p:cNvGraphicFramePr/>
          <p:nvPr/>
        </p:nvGraphicFramePr>
        <p:xfrm>
          <a:off x="677880" y="214200"/>
          <a:ext cx="1254600" cy="1142640"/>
        </p:xfrm>
        <a:graphic>
          <a:graphicData uri="http://schemas.openxmlformats.org/presentationml/2006/ole">
            <p:oleObj progId="Word.Document.8" r:id="rId1" spid="">
              <p:embed/>
              <p:pic>
                <p:nvPicPr>
                  <p:cNvPr id="83" name="Object 5" descr=""/>
                  <p:cNvPicPr/>
                  <p:nvPr/>
                </p:nvPicPr>
                <p:blipFill>
                  <a:blip r:embed="rId2"/>
                  <a:stretch/>
                </p:blipFill>
                <p:spPr>
                  <a:xfrm>
                    <a:off x="677880" y="214200"/>
                    <a:ext cx="1254600" cy="1142640"/>
                  </a:xfrm>
                  <a:prstGeom prst="rect">
                    <a:avLst/>
                  </a:prstGeom>
                  <a:ln w="0">
                    <a:noFill/>
                  </a:ln>
                </p:spPr>
              </p:pic>
            </p:oleObj>
          </a:graphicData>
        </a:graphic>
      </p:graphicFrame>
      <p:sp>
        <p:nvSpPr>
          <p:cNvPr id="84" name="CustomShape 2"/>
          <p:cNvSpPr/>
          <p:nvPr/>
        </p:nvSpPr>
        <p:spPr>
          <a:xfrm>
            <a:off x="2714760" y="1071720"/>
            <a:ext cx="3313440" cy="364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  <a:spcBef>
                <a:spcPts val="901"/>
              </a:spcBef>
            </a:pPr>
            <a:r>
              <a:rPr b="0" lang="it-IT" sz="1800" spc="-1" strike="noStrike">
                <a:solidFill>
                  <a:srgbClr val="000000"/>
                </a:solidFill>
                <a:latin typeface="Calibri"/>
              </a:rPr>
              <a:t>Architettura Sociale    2011-2012</a:t>
            </a:r>
            <a:endParaRPr b="0" lang="it-IT" sz="1800" spc="-1" strike="noStrike">
              <a:latin typeface="Arial"/>
            </a:endParaRPr>
          </a:p>
        </p:txBody>
      </p:sp>
      <p:sp>
        <p:nvSpPr>
          <p:cNvPr id="85" name="CustomShape 3"/>
          <p:cNvSpPr/>
          <p:nvPr/>
        </p:nvSpPr>
        <p:spPr>
          <a:xfrm>
            <a:off x="2714760" y="642960"/>
            <a:ext cx="5571720" cy="364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  <a:spcBef>
                <a:spcPts val="901"/>
              </a:spcBef>
            </a:pPr>
            <a:r>
              <a:rPr b="0" lang="it-IT" sz="1800" spc="-1" strike="noStrike">
                <a:solidFill>
                  <a:srgbClr val="000000"/>
                </a:solidFill>
                <a:latin typeface="Calibri"/>
              </a:rPr>
              <a:t>Politecnico di Milano – Facoltà di architettura e società </a:t>
            </a:r>
            <a:endParaRPr b="0" lang="it-IT" sz="1800" spc="-1" strike="noStrike">
              <a:latin typeface="Arial"/>
            </a:endParaRPr>
          </a:p>
        </p:txBody>
      </p:sp>
      <p:sp>
        <p:nvSpPr>
          <p:cNvPr id="86" name="CustomShape 4"/>
          <p:cNvSpPr/>
          <p:nvPr/>
        </p:nvSpPr>
        <p:spPr>
          <a:xfrm>
            <a:off x="2623680" y="5362200"/>
            <a:ext cx="5143320" cy="364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it-IT" sz="1800" spc="-1" strike="noStrike">
                <a:solidFill>
                  <a:srgbClr val="000000"/>
                </a:solidFill>
                <a:latin typeface="Calibri"/>
              </a:rPr>
              <a:t>Prof. Mauro Bianconi</a:t>
            </a:r>
            <a:endParaRPr b="0" lang="it-IT" sz="1800" spc="-1" strike="noStrike">
              <a:latin typeface="Arial"/>
            </a:endParaRPr>
          </a:p>
        </p:txBody>
      </p:sp>
      <p:pic>
        <p:nvPicPr>
          <p:cNvPr id="87" name="Picture 2" descr="C:\Documents and Settings\Bianconi\Desktop\corso 2012\scuola  salernitatum.jpg"/>
          <p:cNvPicPr/>
          <p:nvPr/>
        </p:nvPicPr>
        <p:blipFill>
          <a:blip r:embed="rId3"/>
          <a:stretch/>
        </p:blipFill>
        <p:spPr>
          <a:xfrm>
            <a:off x="2717280" y="1550520"/>
            <a:ext cx="3762720" cy="336852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TextShape 1"/>
          <p:cNvSpPr txBox="1"/>
          <p:nvPr/>
        </p:nvSpPr>
        <p:spPr>
          <a:xfrm>
            <a:off x="571320" y="2428920"/>
            <a:ext cx="6429240" cy="3696840"/>
          </a:xfrm>
          <a:prstGeom prst="rect">
            <a:avLst/>
          </a:prstGeom>
          <a:noFill/>
          <a:ln w="0">
            <a:noFill/>
          </a:ln>
        </p:spPr>
        <p:txBody>
          <a:bodyPr>
            <a:normAutofit fontScale="80000"/>
          </a:bodyPr>
          <a:p>
            <a:pPr marL="343080" indent="-34272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b="0" i="1" lang="it-IT" sz="2400" spc="-1" strike="noStrike">
                <a:solidFill>
                  <a:srgbClr val="000000"/>
                </a:solidFill>
                <a:latin typeface="Calibri"/>
              </a:rPr>
              <a:t>Anglorum Regi scribit tota Schola Salerni:</a:t>
            </a:r>
            <a:endParaRPr b="0" lang="it-IT" sz="2400" spc="-1" strike="noStrike">
              <a:solidFill>
                <a:srgbClr val="000000"/>
              </a:solidFill>
              <a:latin typeface="Calibri"/>
            </a:endParaRPr>
          </a:p>
          <a:p>
            <a:pPr marL="343080" indent="-34272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b="0" i="1" lang="it-IT" sz="2400" spc="-1" strike="noStrike">
                <a:solidFill>
                  <a:srgbClr val="000000"/>
                </a:solidFill>
                <a:latin typeface="Calibri"/>
              </a:rPr>
              <a:t>Si vis incolumem, si vis te reddere sanum,</a:t>
            </a:r>
            <a:endParaRPr b="0" lang="it-IT" sz="2400" spc="-1" strike="noStrike">
              <a:solidFill>
                <a:srgbClr val="000000"/>
              </a:solidFill>
              <a:latin typeface="Calibri"/>
            </a:endParaRPr>
          </a:p>
          <a:p>
            <a:pPr marL="343080" indent="-34272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b="0" i="1" lang="it-IT" sz="2400" spc="-1" strike="noStrike">
                <a:solidFill>
                  <a:srgbClr val="000000"/>
                </a:solidFill>
                <a:latin typeface="Calibri"/>
              </a:rPr>
              <a:t>Curas tolle graves: irasci crede profanum:</a:t>
            </a:r>
            <a:endParaRPr b="0" lang="it-IT" sz="2400" spc="-1" strike="noStrike">
              <a:solidFill>
                <a:srgbClr val="000000"/>
              </a:solidFill>
              <a:latin typeface="Calibri"/>
            </a:endParaRPr>
          </a:p>
          <a:p>
            <a:pPr marL="343080" indent="-34272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b="0" i="1" lang="it-IT" sz="2400" spc="-1" strike="noStrike">
                <a:solidFill>
                  <a:srgbClr val="000000"/>
                </a:solidFill>
                <a:latin typeface="Calibri"/>
              </a:rPr>
              <a:t>Parce mero, coenato parum: non sit tibi vanum</a:t>
            </a:r>
            <a:endParaRPr b="0" lang="it-IT" sz="2400" spc="-1" strike="noStrike">
              <a:solidFill>
                <a:srgbClr val="000000"/>
              </a:solidFill>
              <a:latin typeface="Calibri"/>
            </a:endParaRPr>
          </a:p>
          <a:p>
            <a:pPr marL="343080" indent="-34272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b="0" i="1" lang="it-IT" sz="2400" spc="-1" strike="noStrike">
                <a:solidFill>
                  <a:srgbClr val="000000"/>
                </a:solidFill>
                <a:latin typeface="Calibri"/>
              </a:rPr>
              <a:t>Surgere post epulas: somnum fuge meridianum:</a:t>
            </a:r>
            <a:endParaRPr b="0" lang="it-IT" sz="2400" spc="-1" strike="noStrike">
              <a:solidFill>
                <a:srgbClr val="000000"/>
              </a:solidFill>
              <a:latin typeface="Calibri"/>
            </a:endParaRPr>
          </a:p>
          <a:p>
            <a:pPr marL="343080" indent="-34272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b="0" i="1" lang="it-IT" sz="2400" spc="-1" strike="noStrike">
                <a:solidFill>
                  <a:srgbClr val="000000"/>
                </a:solidFill>
                <a:latin typeface="Calibri"/>
              </a:rPr>
              <a:t>Non mictum retine, nec comprime fortiter anum.</a:t>
            </a:r>
            <a:endParaRPr b="0" lang="it-IT" sz="2400" spc="-1" strike="noStrike">
              <a:solidFill>
                <a:srgbClr val="000000"/>
              </a:solidFill>
              <a:latin typeface="Calibri"/>
            </a:endParaRPr>
          </a:p>
          <a:p>
            <a:pPr marL="343080" indent="-34272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b="0" i="1" lang="it-IT" sz="2400" spc="-1" strike="noStrike">
                <a:solidFill>
                  <a:srgbClr val="000000"/>
                </a:solidFill>
                <a:latin typeface="Calibri"/>
              </a:rPr>
              <a:t>Haec bene si serves, tu longo tempore vives.</a:t>
            </a:r>
            <a:endParaRPr b="0" lang="it-IT" sz="2400" spc="-1" strike="noStrike">
              <a:solidFill>
                <a:srgbClr val="000000"/>
              </a:solidFill>
              <a:latin typeface="Calibri"/>
            </a:endParaRPr>
          </a:p>
          <a:p>
            <a:pPr marL="343080" indent="-34272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b="0" i="1" lang="it-IT" sz="2400" spc="-1" strike="noStrike">
                <a:solidFill>
                  <a:srgbClr val="000000"/>
                </a:solidFill>
                <a:latin typeface="Calibri"/>
              </a:rPr>
              <a:t>Si tibi deficiant Medici, medici tibi fiant</a:t>
            </a:r>
            <a:endParaRPr b="0" lang="it-IT" sz="2400" spc="-1" strike="noStrike">
              <a:solidFill>
                <a:srgbClr val="000000"/>
              </a:solidFill>
              <a:latin typeface="Calibri"/>
            </a:endParaRPr>
          </a:p>
          <a:p>
            <a:pPr marL="343080" indent="-34272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b="0" i="1" lang="it-IT" sz="2400" spc="-1" strike="noStrike">
                <a:solidFill>
                  <a:srgbClr val="000000"/>
                </a:solidFill>
                <a:latin typeface="Calibri"/>
              </a:rPr>
              <a:t>Haec tria: mens laeta, requies, moderata diaeta.</a:t>
            </a:r>
            <a:endParaRPr b="0" lang="it-IT" sz="24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00000"/>
              </a:lnSpc>
              <a:spcBef>
                <a:spcPts val="479"/>
              </a:spcBef>
            </a:pPr>
            <a:endParaRPr b="0" lang="it-IT" sz="2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9" name="CustomShape 2"/>
          <p:cNvSpPr/>
          <p:nvPr/>
        </p:nvSpPr>
        <p:spPr>
          <a:xfrm>
            <a:off x="1214280" y="1071720"/>
            <a:ext cx="5428800" cy="1614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it-IT" sz="1800" spc="-1" strike="noStrike">
                <a:solidFill>
                  <a:srgbClr val="000000"/>
                </a:solidFill>
                <a:latin typeface="Calibri"/>
              </a:rPr>
              <a:t>Esametri  di  apertura  di   </a:t>
            </a:r>
            <a:r>
              <a:rPr b="0" lang="it-IT" sz="2000" spc="-1" strike="noStrike">
                <a:solidFill>
                  <a:srgbClr val="000000"/>
                </a:solidFill>
                <a:latin typeface="Calibri"/>
              </a:rPr>
              <a:t>Arnaldo da Villanova  </a:t>
            </a:r>
            <a:endParaRPr b="0" lang="it-IT" sz="20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it-IT" sz="2000" spc="-1" strike="noStrike">
                <a:solidFill>
                  <a:srgbClr val="000000"/>
                </a:solidFill>
                <a:latin typeface="Calibri"/>
              </a:rPr>
              <a:t>de    Regimen  Sanitatis  Salernitanum</a:t>
            </a:r>
            <a:endParaRPr b="0" lang="it-IT" sz="20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it-IT" sz="20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it-IT" sz="20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it-IT" sz="2000" spc="-1" strike="noStrike">
              <a:latin typeface="Arial"/>
            </a:endParaRPr>
          </a:p>
        </p:txBody>
      </p:sp>
      <p:pic>
        <p:nvPicPr>
          <p:cNvPr id="90" name="Picture 1" descr="C:\Documents and Settings\Bianconi\Desktop\corso 2012\regimen.jpg"/>
          <p:cNvPicPr/>
          <p:nvPr/>
        </p:nvPicPr>
        <p:blipFill>
          <a:blip r:embed="rId1"/>
          <a:stretch/>
        </p:blipFill>
        <p:spPr>
          <a:xfrm>
            <a:off x="6715080" y="1500120"/>
            <a:ext cx="1928520" cy="26870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TextShape 1"/>
          <p:cNvSpPr txBox="1"/>
          <p:nvPr/>
        </p:nvSpPr>
        <p:spPr>
          <a:xfrm>
            <a:off x="1571760" y="571320"/>
            <a:ext cx="5786280" cy="592884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p>
            <a:pPr>
              <a:lnSpc>
                <a:spcPct val="100000"/>
              </a:lnSpc>
            </a:pPr>
            <a:r>
              <a:rPr b="0" lang="it-IT" sz="1600" spc="-1" strike="noStrike">
                <a:solidFill>
                  <a:srgbClr val="ff0000"/>
                </a:solidFill>
                <a:latin typeface="Calibri"/>
              </a:rPr>
              <a:t>Praefatio</a:t>
            </a:r>
            <a:br/>
            <a:r>
              <a:rPr b="0" lang="it-IT" sz="1600" spc="-1" strike="noStrike">
                <a:solidFill>
                  <a:srgbClr val="000000"/>
                </a:solidFill>
                <a:latin typeface="Calibri"/>
              </a:rPr>
              <a:t>Anglorum regi scribit schola tota Salerni: </a:t>
            </a:r>
            <a:br/>
            <a:r>
              <a:rPr b="0" lang="it-IT" sz="1600" spc="-1" strike="noStrike">
                <a:solidFill>
                  <a:srgbClr val="000000"/>
                </a:solidFill>
                <a:latin typeface="Calibri"/>
              </a:rPr>
              <a:t>si vis incolumem, si vis te reddere sanum, </a:t>
            </a:r>
            <a:br/>
            <a:r>
              <a:rPr b="0" lang="it-IT" sz="1600" spc="-1" strike="noStrike">
                <a:solidFill>
                  <a:srgbClr val="000000"/>
                </a:solidFill>
                <a:latin typeface="Calibri"/>
              </a:rPr>
              <a:t>curas tolle graves, irasci crede profanum, </a:t>
            </a:r>
            <a:br/>
            <a:r>
              <a:rPr b="0" lang="it-IT" sz="1600" spc="-1" strike="noStrike">
                <a:solidFill>
                  <a:srgbClr val="000000"/>
                </a:solidFill>
                <a:latin typeface="Calibri"/>
              </a:rPr>
              <a:t>parce mero, cenato parum, non sit tibi vanum</a:t>
            </a:r>
            <a:br/>
            <a:r>
              <a:rPr b="0" lang="it-IT" sz="1600" spc="-1" strike="noStrike">
                <a:solidFill>
                  <a:srgbClr val="000000"/>
                </a:solidFill>
                <a:latin typeface="Calibri"/>
              </a:rPr>
              <a:t> surgere post epulas, somnum fuge meridianum, </a:t>
            </a:r>
            <a:br/>
            <a:r>
              <a:rPr b="0" lang="it-IT" sz="1600" spc="-1" strike="noStrike">
                <a:solidFill>
                  <a:srgbClr val="000000"/>
                </a:solidFill>
                <a:latin typeface="Calibri"/>
              </a:rPr>
              <a:t>non mictum retine, nec comprime fortiter anum: </a:t>
            </a:r>
            <a:br/>
            <a:r>
              <a:rPr b="0" lang="it-IT" sz="1600" spc="-1" strike="noStrike">
                <a:solidFill>
                  <a:srgbClr val="000000"/>
                </a:solidFill>
                <a:latin typeface="Calibri"/>
              </a:rPr>
              <a:t>haec bene si serves, tu longo tempore vives. </a:t>
            </a:r>
            <a:br/>
            <a:r>
              <a:rPr b="0" lang="it-IT" sz="1600" spc="-1" strike="noStrike">
                <a:solidFill>
                  <a:srgbClr val="000000"/>
                </a:solidFill>
                <a:latin typeface="Calibri"/>
              </a:rPr>
              <a:t>si tibi deficiant medici, medici tibi fiant </a:t>
            </a:r>
            <a:br/>
            <a:r>
              <a:rPr b="0" lang="it-IT" sz="1600" spc="-1" strike="noStrike">
                <a:solidFill>
                  <a:srgbClr val="000000"/>
                </a:solidFill>
                <a:latin typeface="Calibri"/>
              </a:rPr>
              <a:t>haec tria, mens laeta, requies, moderata diaeta.</a:t>
            </a:r>
            <a:br/>
            <a:br/>
            <a:r>
              <a:rPr b="0" lang="it-IT" sz="1400" spc="-1" strike="noStrike">
                <a:solidFill>
                  <a:srgbClr val="000000"/>
                </a:solidFill>
                <a:latin typeface="Calibri"/>
              </a:rPr>
              <a:t>  </a:t>
            </a:r>
            <a:r>
              <a:rPr b="0" lang="it-IT" sz="1600" spc="-1" strike="noStrike">
                <a:solidFill>
                  <a:srgbClr val="ff0000"/>
                </a:solidFill>
                <a:latin typeface="Calibri"/>
              </a:rPr>
              <a:t>Regulae diurnae</a:t>
            </a:r>
            <a:br/>
            <a:r>
              <a:rPr b="0" lang="it-IT" sz="1600" spc="-1" strike="noStrike">
                <a:solidFill>
                  <a:srgbClr val="000000"/>
                </a:solidFill>
                <a:latin typeface="Calibri"/>
              </a:rPr>
              <a:t>Lumina mane manus surgens gelida lavet aqua, </a:t>
            </a:r>
            <a:br/>
            <a:r>
              <a:rPr b="0" lang="it-IT" sz="1600" spc="-1" strike="noStrike">
                <a:solidFill>
                  <a:srgbClr val="000000"/>
                </a:solidFill>
                <a:latin typeface="Calibri"/>
              </a:rPr>
              <a:t>hac illac modicum pergat, modicum sua membra </a:t>
            </a:r>
            <a:br/>
            <a:r>
              <a:rPr b="0" lang="it-IT" sz="1600" spc="-1" strike="noStrike">
                <a:solidFill>
                  <a:srgbClr val="000000"/>
                </a:solidFill>
                <a:latin typeface="Calibri"/>
              </a:rPr>
              <a:t>extendat, crines pectat, dentes fricet. ista </a:t>
            </a:r>
            <a:br/>
            <a:r>
              <a:rPr b="0" lang="it-IT" sz="1600" spc="-1" strike="noStrike">
                <a:solidFill>
                  <a:srgbClr val="000000"/>
                </a:solidFill>
                <a:latin typeface="Calibri"/>
              </a:rPr>
              <a:t>confortant cerebrum, confortant cetera membra. </a:t>
            </a:r>
            <a:br/>
            <a:r>
              <a:rPr b="0" lang="it-IT" sz="1600" spc="-1" strike="noStrike">
                <a:solidFill>
                  <a:srgbClr val="000000"/>
                </a:solidFill>
                <a:latin typeface="Calibri"/>
              </a:rPr>
              <a:t>lote, cale, sta pranse vel i, frigesce minute. </a:t>
            </a:r>
            <a:br/>
            <a:r>
              <a:rPr b="0" lang="en-US" sz="1600" spc="-1" strike="noStrike">
                <a:solidFill>
                  <a:srgbClr val="000000"/>
                </a:solidFill>
                <a:latin typeface="Calibri"/>
              </a:rPr>
              <a:t>fons, speculum, gramen, haec dant oculis relevamen; </a:t>
            </a:r>
            <a:br/>
            <a:r>
              <a:rPr b="0" lang="en-US" sz="1600" spc="-1" strike="noStrike">
                <a:solidFill>
                  <a:srgbClr val="000000"/>
                </a:solidFill>
                <a:latin typeface="Calibri"/>
              </a:rPr>
              <a:t>mane igitur montes, sub serum inquirito fontes. </a:t>
            </a:r>
            <a:br/>
            <a:endParaRPr b="0" lang="it-IT" sz="1600" spc="-1" strike="noStrike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92" name="Picture 2" descr="C:\Documents and Settings\Bianconi\Desktop\corso 2012\scuola-medica.jpg"/>
          <p:cNvPicPr/>
          <p:nvPr/>
        </p:nvPicPr>
        <p:blipFill>
          <a:blip r:embed="rId1"/>
          <a:stretch/>
        </p:blipFill>
        <p:spPr>
          <a:xfrm>
            <a:off x="6000840" y="3500280"/>
            <a:ext cx="2192400" cy="163332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TextShape 1"/>
          <p:cNvSpPr txBox="1"/>
          <p:nvPr/>
        </p:nvSpPr>
        <p:spPr>
          <a:xfrm>
            <a:off x="1285920" y="428760"/>
            <a:ext cx="5143320" cy="528588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p>
            <a:pPr>
              <a:lnSpc>
                <a:spcPct val="100000"/>
              </a:lnSpc>
              <a:spcBef>
                <a:spcPts val="320"/>
              </a:spcBef>
              <a:tabLst>
                <a:tab algn="l" pos="0"/>
              </a:tabLst>
            </a:pPr>
            <a:r>
              <a:rPr b="0" lang="en-US" sz="1600" spc="-1" strike="noStrike">
                <a:solidFill>
                  <a:srgbClr val="ff0000"/>
                </a:solidFill>
                <a:latin typeface="Calibri"/>
              </a:rPr>
              <a:t>De somno meridiano</a:t>
            </a:r>
            <a:br/>
            <a:r>
              <a:rPr b="0" lang="en-US" sz="1600" spc="-1" strike="noStrike">
                <a:solidFill>
                  <a:srgbClr val="8b8b8b"/>
                </a:solidFill>
                <a:latin typeface="Calibri"/>
              </a:rPr>
              <a:t>Sit brevis aut nullus tibi somnus meridianus. </a:t>
            </a:r>
            <a:br/>
            <a:r>
              <a:rPr b="0" lang="en-US" sz="1600" spc="-1" strike="noStrike">
                <a:solidFill>
                  <a:srgbClr val="8b8b8b"/>
                </a:solidFill>
                <a:latin typeface="Calibri"/>
              </a:rPr>
              <a:t>febris, pigrities, capitis dolor, atque catarrhus:</a:t>
            </a:r>
            <a:br/>
            <a:r>
              <a:rPr b="0" lang="en-US" sz="1600" spc="-1" strike="noStrike">
                <a:solidFill>
                  <a:srgbClr val="8b8b8b"/>
                </a:solidFill>
                <a:latin typeface="Calibri"/>
              </a:rPr>
              <a:t>haec tibi proveniunt ex somno meridiano. </a:t>
            </a:r>
            <a:br/>
            <a:endParaRPr b="0" lang="it-IT" sz="16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320"/>
              </a:spcBef>
              <a:tabLst>
                <a:tab algn="l" pos="0"/>
              </a:tabLst>
            </a:pPr>
            <a:r>
              <a:rPr b="0" lang="it-IT" sz="1600" spc="-1" strike="noStrike">
                <a:solidFill>
                  <a:srgbClr val="8b8b8b"/>
                </a:solidFill>
                <a:latin typeface="Calibri"/>
              </a:rPr>
              <a:t> </a:t>
            </a:r>
            <a:r>
              <a:rPr b="0" lang="it-IT" sz="1600" spc="-1" strike="noStrike">
                <a:solidFill>
                  <a:srgbClr val="ff0000"/>
                </a:solidFill>
                <a:latin typeface="Calibri"/>
              </a:rPr>
              <a:t>De vento in ventre retento</a:t>
            </a:r>
            <a:br/>
            <a:r>
              <a:rPr b="0" lang="it-IT" sz="1600" spc="-1" strike="noStrike">
                <a:solidFill>
                  <a:srgbClr val="8b8b8b"/>
                </a:solidFill>
                <a:latin typeface="Calibri"/>
              </a:rPr>
              <a:t>Quattuor ex vento veniunt in ventre retento: </a:t>
            </a:r>
            <a:br/>
            <a:r>
              <a:rPr b="0" lang="it-IT" sz="1600" spc="-1" strike="noStrike">
                <a:solidFill>
                  <a:srgbClr val="8b8b8b"/>
                </a:solidFill>
                <a:latin typeface="Calibri"/>
              </a:rPr>
              <a:t>spasmus, hydrops, colica, vertigo, quattuor ista. </a:t>
            </a:r>
            <a:br/>
            <a:br/>
            <a:r>
              <a:rPr b="0" lang="it-IT" sz="1600" spc="-1" strike="noStrike">
                <a:solidFill>
                  <a:srgbClr val="ff0000"/>
                </a:solidFill>
                <a:latin typeface="Calibri"/>
              </a:rPr>
              <a:t>De bono medicamine</a:t>
            </a:r>
            <a:br/>
            <a:r>
              <a:rPr b="0" lang="it-IT" sz="1600" spc="-1" strike="noStrike">
                <a:solidFill>
                  <a:srgbClr val="8b8b8b"/>
                </a:solidFill>
                <a:latin typeface="Calibri"/>
              </a:rPr>
              <a:t>Aut sitis atque fames moderata bonum medicamen.</a:t>
            </a:r>
            <a:br/>
            <a:r>
              <a:rPr b="0" lang="it-IT" sz="1600" spc="-1" strike="noStrike">
                <a:solidFill>
                  <a:srgbClr val="8b8b8b"/>
                </a:solidFill>
                <a:latin typeface="Calibri"/>
              </a:rPr>
              <a:t>cumque superfluitant important saepe gravamen</a:t>
            </a:r>
            <a:endParaRPr b="0" lang="it-IT" sz="1600" spc="-1" strike="noStrike">
              <a:latin typeface="Arial"/>
            </a:endParaRPr>
          </a:p>
        </p:txBody>
      </p:sp>
      <p:sp>
        <p:nvSpPr>
          <p:cNvPr id="94" name="CustomShape 2"/>
          <p:cNvSpPr/>
          <p:nvPr/>
        </p:nvSpPr>
        <p:spPr>
          <a:xfrm>
            <a:off x="1285920" y="3643200"/>
            <a:ext cx="4571640" cy="2585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it-IT" sz="1600" spc="-1" strike="noStrike">
                <a:solidFill>
                  <a:srgbClr val="ff0000"/>
                </a:solidFill>
                <a:latin typeface="Calibri"/>
              </a:rPr>
              <a:t> </a:t>
            </a:r>
            <a:r>
              <a:rPr b="0" lang="it-IT" sz="1600" spc="-1" strike="noStrike">
                <a:solidFill>
                  <a:srgbClr val="ff0000"/>
                </a:solidFill>
                <a:latin typeface="Calibri"/>
              </a:rPr>
              <a:t>De bibendo</a:t>
            </a:r>
            <a:br/>
            <a:r>
              <a:rPr b="0" lang="it-IT" sz="1600" spc="-1" strike="noStrike">
                <a:solidFill>
                  <a:srgbClr val="000000"/>
                </a:solidFill>
                <a:latin typeface="Calibri"/>
              </a:rPr>
              <a:t>Tu rex, quando bibis, numquam haustu satiaris,</a:t>
            </a:r>
            <a:br/>
            <a:r>
              <a:rPr b="0" lang="it-IT" sz="1600" spc="-1" strike="noStrike">
                <a:solidFill>
                  <a:srgbClr val="000000"/>
                </a:solidFill>
                <a:latin typeface="Calibri"/>
              </a:rPr>
              <a:t>saepe parum bibe quod satis est nec te sitis urat.</a:t>
            </a:r>
            <a:br/>
            <a:r>
              <a:rPr b="0" lang="it-IT" sz="1600" spc="-1" strike="noStrike">
                <a:solidFill>
                  <a:srgbClr val="000000"/>
                </a:solidFill>
                <a:latin typeface="Calibri"/>
              </a:rPr>
              <a:t>quod satis immo quod minus est sapientia curat.</a:t>
            </a:r>
            <a:br/>
            <a:r>
              <a:rPr b="0" lang="it-IT" sz="1600" spc="-1" strike="noStrike">
                <a:solidFill>
                  <a:srgbClr val="000000"/>
                </a:solidFill>
                <a:latin typeface="Calibri"/>
              </a:rPr>
              <a:t>quantuncumque potes parce post balnea potes</a:t>
            </a:r>
            <a:r>
              <a:rPr b="0" lang="it-IT" sz="1800" spc="-1" strike="noStrike">
                <a:solidFill>
                  <a:srgbClr val="000000"/>
                </a:solidFill>
                <a:latin typeface="Calibri"/>
              </a:rPr>
              <a:t>.</a:t>
            </a:r>
            <a:endParaRPr b="0" lang="it-IT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it-IT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it-IT" sz="1600" spc="-1" strike="noStrike">
                <a:solidFill>
                  <a:srgbClr val="ff0000"/>
                </a:solidFill>
                <a:latin typeface="Calibri"/>
              </a:rPr>
              <a:t>De cena</a:t>
            </a:r>
            <a:br/>
            <a:r>
              <a:rPr b="0" lang="it-IT" sz="1600" spc="-1" strike="noStrike">
                <a:solidFill>
                  <a:srgbClr val="000000"/>
                </a:solidFill>
                <a:latin typeface="Calibri"/>
              </a:rPr>
              <a:t>Ex magna cena stomacho fit maxima poena. </a:t>
            </a:r>
            <a:br/>
            <a:r>
              <a:rPr b="0" lang="it-IT" sz="1600" spc="-1" strike="noStrike">
                <a:solidFill>
                  <a:srgbClr val="000000"/>
                </a:solidFill>
                <a:latin typeface="Calibri"/>
              </a:rPr>
              <a:t>ut sis nocte levis, sit tibi cena brevis. </a:t>
            </a:r>
            <a:br/>
            <a:endParaRPr b="0" lang="it-IT" sz="1600" spc="-1" strike="noStrike">
              <a:latin typeface="Arial"/>
            </a:endParaRPr>
          </a:p>
        </p:txBody>
      </p:sp>
      <p:pic>
        <p:nvPicPr>
          <p:cNvPr id="95" name="Picture 1" descr="C:\Documents and Settings\Bianconi\Desktop\corso 2012\35.jpg"/>
          <p:cNvPicPr/>
          <p:nvPr/>
        </p:nvPicPr>
        <p:blipFill>
          <a:blip r:embed="rId1"/>
          <a:stretch/>
        </p:blipFill>
        <p:spPr>
          <a:xfrm>
            <a:off x="6143760" y="3786120"/>
            <a:ext cx="2014560" cy="2714400"/>
          </a:xfrm>
          <a:prstGeom prst="rect">
            <a:avLst/>
          </a:prstGeom>
          <a:ln w="0">
            <a:noFill/>
          </a:ln>
        </p:spPr>
      </p:pic>
      <p:pic>
        <p:nvPicPr>
          <p:cNvPr id="96" name="Picture 2" descr="C:\Documents and Settings\Bianconi\Desktop\corso 2012\mandragora.jpg"/>
          <p:cNvPicPr/>
          <p:nvPr/>
        </p:nvPicPr>
        <p:blipFill>
          <a:blip r:embed="rId2"/>
          <a:stretch/>
        </p:blipFill>
        <p:spPr>
          <a:xfrm>
            <a:off x="6143760" y="500040"/>
            <a:ext cx="1928520" cy="30276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TextShape 1"/>
          <p:cNvSpPr txBox="1"/>
          <p:nvPr/>
        </p:nvSpPr>
        <p:spPr>
          <a:xfrm>
            <a:off x="1071360" y="142920"/>
            <a:ext cx="4928760" cy="478584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p>
            <a:pPr>
              <a:lnSpc>
                <a:spcPct val="100000"/>
              </a:lnSpc>
              <a:spcBef>
                <a:spcPts val="320"/>
              </a:spcBef>
              <a:tabLst>
                <a:tab algn="l" pos="0"/>
              </a:tabLst>
            </a:pPr>
            <a:br/>
            <a:br/>
            <a:br/>
            <a:r>
              <a:rPr b="0" lang="it-IT" sz="1600" spc="-1" strike="noStrike">
                <a:solidFill>
                  <a:srgbClr val="8b8b8b"/>
                </a:solidFill>
                <a:latin typeface="Calibri"/>
              </a:rPr>
              <a:t> </a:t>
            </a:r>
            <a:r>
              <a:rPr b="0" lang="it-IT" sz="1600" spc="-1" strike="noStrike">
                <a:solidFill>
                  <a:srgbClr val="ff0000"/>
                </a:solidFill>
                <a:latin typeface="Calibri"/>
              </a:rPr>
              <a:t>Quomodo tibi comedandum est</a:t>
            </a:r>
            <a:br/>
            <a:r>
              <a:rPr b="0" lang="it-IT" sz="1600" spc="-1" strike="noStrike">
                <a:solidFill>
                  <a:srgbClr val="8b8b8b"/>
                </a:solidFill>
                <a:latin typeface="Calibri"/>
              </a:rPr>
              <a:t>Tu numquam comedas, stomachum nisi noveris esse </a:t>
            </a:r>
            <a:br/>
            <a:r>
              <a:rPr b="0" lang="it-IT" sz="1600" spc="-1" strike="noStrike">
                <a:solidFill>
                  <a:srgbClr val="8b8b8b"/>
                </a:solidFill>
                <a:latin typeface="Calibri"/>
              </a:rPr>
              <a:t>purgatum vacuumque cibo, quem sumpseris ante. </a:t>
            </a:r>
            <a:br/>
            <a:r>
              <a:rPr b="0" lang="it-IT" sz="1600" spc="-1" strike="noStrike">
                <a:solidFill>
                  <a:srgbClr val="8b8b8b"/>
                </a:solidFill>
                <a:latin typeface="Calibri"/>
              </a:rPr>
              <a:t>ex desiderio poteris cognoscere certo; </a:t>
            </a:r>
            <a:br/>
            <a:r>
              <a:rPr b="0" lang="it-IT" sz="1600" spc="-1" strike="noStrike">
                <a:solidFill>
                  <a:srgbClr val="8b8b8b"/>
                </a:solidFill>
                <a:latin typeface="Calibri"/>
              </a:rPr>
              <a:t>haec tua sunt signa, subtilis in ore diaeta.</a:t>
            </a:r>
            <a:endParaRPr b="0" lang="it-IT" sz="16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320"/>
              </a:spcBef>
              <a:tabLst>
                <a:tab algn="l" pos="0"/>
              </a:tabLst>
            </a:pPr>
            <a:endParaRPr b="0" lang="it-IT" sz="16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320"/>
              </a:spcBef>
              <a:tabLst>
                <a:tab algn="l" pos="0"/>
              </a:tabLst>
            </a:pPr>
            <a:r>
              <a:rPr b="0" lang="it-IT" sz="1600" spc="-1" strike="noStrike">
                <a:solidFill>
                  <a:srgbClr val="ff0000"/>
                </a:solidFill>
                <a:latin typeface="Calibri"/>
              </a:rPr>
              <a:t> </a:t>
            </a:r>
            <a:r>
              <a:rPr b="0" lang="it-IT" sz="1600" spc="-1" strike="noStrike">
                <a:solidFill>
                  <a:srgbClr val="ff0000"/>
                </a:solidFill>
                <a:latin typeface="Calibri"/>
              </a:rPr>
              <a:t>De cibis melancholicis</a:t>
            </a:r>
            <a:br/>
            <a:r>
              <a:rPr b="0" lang="it-IT" sz="1600" spc="-1" strike="noStrike">
                <a:solidFill>
                  <a:srgbClr val="8b8b8b"/>
                </a:solidFill>
                <a:latin typeface="Calibri"/>
              </a:rPr>
              <a:t>Persica, poma, pira, lac, caseus et caro salsa </a:t>
            </a:r>
            <a:br/>
            <a:r>
              <a:rPr b="0" lang="it-IT" sz="1600" spc="-1" strike="noStrike">
                <a:solidFill>
                  <a:srgbClr val="8b8b8b"/>
                </a:solidFill>
                <a:latin typeface="Calibri"/>
              </a:rPr>
              <a:t>et caro cervina, leporina, caprina, bovina: </a:t>
            </a:r>
            <a:br/>
            <a:r>
              <a:rPr b="0" lang="it-IT" sz="1600" spc="-1" strike="noStrike">
                <a:solidFill>
                  <a:srgbClr val="8b8b8b"/>
                </a:solidFill>
                <a:latin typeface="Calibri"/>
              </a:rPr>
              <a:t>haec melancholica sunt, infirmis inimica. </a:t>
            </a:r>
            <a:br/>
            <a:br/>
            <a:r>
              <a:rPr b="0" lang="it-IT" sz="1600" spc="-1" strike="noStrike">
                <a:solidFill>
                  <a:srgbClr val="ff0000"/>
                </a:solidFill>
                <a:latin typeface="Calibri"/>
              </a:rPr>
              <a:t> De cibis valituris</a:t>
            </a:r>
            <a:br/>
            <a:r>
              <a:rPr b="0" lang="it-IT" sz="1600" spc="-1" strike="noStrike">
                <a:solidFill>
                  <a:srgbClr val="8b8b8b"/>
                </a:solidFill>
                <a:latin typeface="Calibri"/>
              </a:rPr>
              <a:t>Ova recentia, vina rubentia, pinguia iura, </a:t>
            </a:r>
            <a:br/>
            <a:r>
              <a:rPr b="0" lang="it-IT" sz="1600" spc="-1" strike="noStrike">
                <a:solidFill>
                  <a:srgbClr val="8b8b8b"/>
                </a:solidFill>
                <a:latin typeface="Calibri"/>
              </a:rPr>
              <a:t>cum simila pura, naturae sunt valitura. </a:t>
            </a:r>
            <a:br/>
            <a:br/>
            <a:endParaRPr b="0" lang="it-IT" sz="1600" spc="-1" strike="noStrike">
              <a:latin typeface="Arial"/>
            </a:endParaRPr>
          </a:p>
        </p:txBody>
      </p:sp>
      <p:sp>
        <p:nvSpPr>
          <p:cNvPr id="98" name="CustomShape 2"/>
          <p:cNvSpPr/>
          <p:nvPr/>
        </p:nvSpPr>
        <p:spPr>
          <a:xfrm>
            <a:off x="1071360" y="4500720"/>
            <a:ext cx="4785840" cy="1247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it-IT" sz="1600" spc="-1" strike="noStrike">
                <a:solidFill>
                  <a:srgbClr val="ff0000"/>
                </a:solidFill>
                <a:latin typeface="Calibri"/>
              </a:rPr>
              <a:t>De cibis nutritivis</a:t>
            </a:r>
            <a:br/>
            <a:r>
              <a:rPr b="0" lang="it-IT" sz="1400" spc="-1" strike="noStrike">
                <a:solidFill>
                  <a:srgbClr val="000000"/>
                </a:solidFill>
                <a:latin typeface="Calibri"/>
              </a:rPr>
              <a:t>Nutrit et impinguat triticum, lac, caseus infans, testiculi, porcina caro, cerebella, medullae, dulcia vina, cibus gustu iucundior, ova sorbilia, maturae ficus uvaeque recentes. </a:t>
            </a:r>
            <a:br/>
            <a:endParaRPr b="0" lang="it-IT" sz="1400" spc="-1" strike="noStrike">
              <a:latin typeface="Arial"/>
            </a:endParaRPr>
          </a:p>
        </p:txBody>
      </p:sp>
      <p:pic>
        <p:nvPicPr>
          <p:cNvPr id="99" name="Picture 2" descr="C:\Documents and Settings\Bianconi\Desktop\corso 2012\salerno_scuola_medica_erbarium_240.jpg"/>
          <p:cNvPicPr/>
          <p:nvPr/>
        </p:nvPicPr>
        <p:blipFill>
          <a:blip r:embed="rId1"/>
          <a:stretch/>
        </p:blipFill>
        <p:spPr>
          <a:xfrm>
            <a:off x="5572080" y="1857240"/>
            <a:ext cx="2469600" cy="299988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TextShape 1"/>
          <p:cNvSpPr txBox="1"/>
          <p:nvPr/>
        </p:nvSpPr>
        <p:spPr>
          <a:xfrm>
            <a:off x="714240" y="714240"/>
            <a:ext cx="7857720" cy="557172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p>
            <a:pPr marL="343080" indent="-342720">
              <a:lnSpc>
                <a:spcPct val="100000"/>
              </a:lnSpc>
              <a:spcBef>
                <a:spcPts val="281"/>
              </a:spcBef>
              <a:tabLst>
                <a:tab algn="l" pos="0"/>
              </a:tabLst>
            </a:pPr>
            <a:r>
              <a:rPr b="0" lang="it-IT" sz="1400" spc="-1" strike="noStrike">
                <a:solidFill>
                  <a:srgbClr val="ff0000"/>
                </a:solidFill>
                <a:latin typeface="Calibri"/>
              </a:rPr>
              <a:t>         </a:t>
            </a:r>
            <a:r>
              <a:rPr b="0" lang="it-IT" sz="1400" spc="-1" strike="noStrike">
                <a:solidFill>
                  <a:srgbClr val="ff0000"/>
                </a:solidFill>
                <a:latin typeface="Calibri"/>
              </a:rPr>
              <a:t>De vinis</a:t>
            </a:r>
            <a:br/>
            <a:r>
              <a:rPr b="0" lang="it-IT" sz="1400" spc="-1" strike="noStrike">
                <a:solidFill>
                  <a:srgbClr val="000000"/>
                </a:solidFill>
                <a:latin typeface="Calibri"/>
              </a:rPr>
              <a:t>Vina probantur odore, sapore, nitore, colore. </a:t>
            </a:r>
            <a:br/>
            <a:r>
              <a:rPr b="0" lang="it-IT" sz="1400" spc="-1" strike="noStrike">
                <a:solidFill>
                  <a:srgbClr val="000000"/>
                </a:solidFill>
                <a:latin typeface="Calibri"/>
              </a:rPr>
              <a:t>si bona vina cupis, haec quinque probantur in illis, </a:t>
            </a:r>
            <a:br/>
            <a:r>
              <a:rPr b="0" lang="it-IT" sz="1400" spc="-1" strike="noStrike">
                <a:solidFill>
                  <a:srgbClr val="000000"/>
                </a:solidFill>
                <a:latin typeface="Calibri"/>
              </a:rPr>
              <a:t>fortia, formosa, fragrantia, frigida, frisca. </a:t>
            </a:r>
            <a:br/>
            <a:br/>
            <a:r>
              <a:rPr b="0" lang="it-IT" sz="1400" spc="-1" strike="noStrike">
                <a:solidFill>
                  <a:srgbClr val="000000"/>
                </a:solidFill>
                <a:latin typeface="Calibri"/>
              </a:rPr>
              <a:t> </a:t>
            </a:r>
            <a:r>
              <a:rPr b="0" lang="it-IT" sz="1400" spc="-1" strike="noStrike">
                <a:solidFill>
                  <a:srgbClr val="ff0000"/>
                </a:solidFill>
                <a:latin typeface="Calibri"/>
              </a:rPr>
              <a:t>De vino candido et rubeo</a:t>
            </a:r>
            <a:br/>
            <a:r>
              <a:rPr b="0" lang="it-IT" sz="1400" spc="-1" strike="noStrike">
                <a:solidFill>
                  <a:srgbClr val="000000"/>
                </a:solidFill>
                <a:latin typeface="Calibri"/>
              </a:rPr>
              <a:t>Sunt nutritiva plus dulcia candida vina. </a:t>
            </a:r>
            <a:br/>
            <a:r>
              <a:rPr b="0" lang="it-IT" sz="1400" spc="-1" strike="noStrike">
                <a:solidFill>
                  <a:srgbClr val="000000"/>
                </a:solidFill>
                <a:latin typeface="Calibri"/>
              </a:rPr>
              <a:t>si vinum rubeum nimium quandoque bibatur, </a:t>
            </a:r>
            <a:br/>
            <a:r>
              <a:rPr b="0" lang="it-IT" sz="1400" spc="-1" strike="noStrike">
                <a:solidFill>
                  <a:srgbClr val="000000"/>
                </a:solidFill>
                <a:latin typeface="Calibri"/>
              </a:rPr>
              <a:t>venter stipatur, vox limpida turbificatur. </a:t>
            </a:r>
            <a:endParaRPr b="0" lang="it-IT" sz="1400" spc="-1" strike="noStrike">
              <a:solidFill>
                <a:srgbClr val="000000"/>
              </a:solidFill>
              <a:latin typeface="Calibri"/>
            </a:endParaRPr>
          </a:p>
          <a:p>
            <a:pPr marL="343080" indent="-342720">
              <a:lnSpc>
                <a:spcPct val="100000"/>
              </a:lnSpc>
              <a:spcBef>
                <a:spcPts val="281"/>
              </a:spcBef>
              <a:buClr>
                <a:srgbClr val="000000"/>
              </a:buClr>
              <a:buFont typeface="Arial"/>
              <a:buChar char="•"/>
              <a:tabLst>
                <a:tab algn="l" pos="0"/>
              </a:tabLst>
            </a:pPr>
            <a:br/>
            <a:r>
              <a:rPr b="0" lang="it-IT" sz="1400" spc="-1" strike="noStrike">
                <a:solidFill>
                  <a:srgbClr val="000000"/>
                </a:solidFill>
                <a:latin typeface="Calibri"/>
              </a:rPr>
              <a:t> </a:t>
            </a:r>
            <a:r>
              <a:rPr b="0" lang="it-IT" sz="1400" spc="-1" strike="noStrike">
                <a:solidFill>
                  <a:srgbClr val="ff0000"/>
                </a:solidFill>
                <a:latin typeface="Calibri"/>
              </a:rPr>
              <a:t>Antidotum contra venenum</a:t>
            </a:r>
            <a:br/>
            <a:r>
              <a:rPr b="0" lang="it-IT" sz="1400" spc="-1" strike="noStrike">
                <a:solidFill>
                  <a:srgbClr val="000000"/>
                </a:solidFill>
                <a:latin typeface="Calibri"/>
              </a:rPr>
              <a:t>Allia, nux, ruta, pira, raphanus et theriaca, </a:t>
            </a:r>
            <a:br/>
            <a:r>
              <a:rPr b="0" lang="it-IT" sz="1400" spc="-1" strike="noStrike">
                <a:solidFill>
                  <a:srgbClr val="000000"/>
                </a:solidFill>
                <a:latin typeface="Calibri"/>
              </a:rPr>
              <a:t>haec sunt antidotum contra mortale venenum. </a:t>
            </a:r>
            <a:br/>
            <a:br/>
            <a:r>
              <a:rPr b="0" lang="en-US" sz="1400" spc="-1" strike="noStrike">
                <a:solidFill>
                  <a:srgbClr val="ff0000"/>
                </a:solidFill>
                <a:latin typeface="Calibri"/>
              </a:rPr>
              <a:t> De aere</a:t>
            </a:r>
            <a:br/>
            <a:r>
              <a:rPr b="0" lang="en-US" sz="1400" spc="-1" strike="noStrike">
                <a:solidFill>
                  <a:srgbClr val="000000"/>
                </a:solidFill>
                <a:latin typeface="Calibri"/>
              </a:rPr>
              <a:t>Aer sit mundus, habitabilis ac luminosus, </a:t>
            </a:r>
            <a:br/>
            <a:r>
              <a:rPr b="0" lang="en-US" sz="1400" spc="-1" strike="noStrike">
                <a:solidFill>
                  <a:srgbClr val="000000"/>
                </a:solidFill>
                <a:latin typeface="Calibri"/>
              </a:rPr>
              <a:t>nec sit infectus, nec olens foetore cloacae. </a:t>
            </a:r>
            <a:br/>
            <a:br/>
            <a:r>
              <a:rPr b="0" lang="it-IT" sz="1400" spc="-1" strike="noStrike">
                <a:solidFill>
                  <a:srgbClr val="ff0000"/>
                </a:solidFill>
                <a:latin typeface="Calibri"/>
              </a:rPr>
              <a:t>De potatione</a:t>
            </a:r>
            <a:br/>
            <a:r>
              <a:rPr b="0" lang="it-IT" sz="1400" spc="-1" strike="noStrike">
                <a:solidFill>
                  <a:srgbClr val="000000"/>
                </a:solidFill>
                <a:latin typeface="Calibri"/>
              </a:rPr>
              <a:t>Si tibi serotina noceat potatio vini, </a:t>
            </a:r>
            <a:br/>
            <a:r>
              <a:rPr b="0" lang="it-IT" sz="1400" spc="-1" strike="noStrike">
                <a:solidFill>
                  <a:srgbClr val="000000"/>
                </a:solidFill>
                <a:latin typeface="Calibri"/>
              </a:rPr>
              <a:t>hora matutina rebibas, et erit medicina. </a:t>
            </a:r>
            <a:br/>
            <a:r>
              <a:rPr b="0" lang="en-US" sz="1400" spc="-1" strike="noStrike">
                <a:solidFill>
                  <a:srgbClr val="000000"/>
                </a:solidFill>
                <a:latin typeface="Calibri"/>
              </a:rPr>
              <a:t>gignit et humores melius vinum meliores. </a:t>
            </a:r>
            <a:br/>
            <a:r>
              <a:rPr b="0" lang="en-US" sz="1400" spc="-1" strike="noStrike">
                <a:solidFill>
                  <a:srgbClr val="000000"/>
                </a:solidFill>
                <a:latin typeface="Calibri"/>
              </a:rPr>
              <a:t>si fuerit nigrum, corpus reddit tibi pigrum. </a:t>
            </a:r>
            <a:endParaRPr b="0" lang="it-IT" sz="1400" spc="-1" strike="noStrike">
              <a:solidFill>
                <a:srgbClr val="000000"/>
              </a:solidFill>
              <a:latin typeface="Calibri"/>
            </a:endParaRPr>
          </a:p>
          <a:p>
            <a:pPr marL="343080" indent="-342720">
              <a:lnSpc>
                <a:spcPct val="100000"/>
              </a:lnSpc>
              <a:spcBef>
                <a:spcPts val="281"/>
              </a:spcBef>
              <a:buClr>
                <a:srgbClr val="000000"/>
              </a:buClr>
              <a:buFont typeface="Arial"/>
              <a:buChar char="•"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Calibri"/>
              </a:rPr>
              <a:t>vinum sit clarumque vetus, subtile, maturum, </a:t>
            </a:r>
            <a:br/>
            <a:r>
              <a:rPr b="0" lang="en-US" sz="1400" spc="-1" strike="noStrike">
                <a:solidFill>
                  <a:srgbClr val="000000"/>
                </a:solidFill>
                <a:latin typeface="Calibri"/>
              </a:rPr>
              <a:t>ac bene lymphatum, saliens, moderamine sumptum. </a:t>
            </a:r>
            <a:br/>
            <a:r>
              <a:rPr b="0" lang="it-IT" sz="1400" spc="-1" strike="noStrike">
                <a:solidFill>
                  <a:srgbClr val="000000"/>
                </a:solidFill>
                <a:latin typeface="Calibri"/>
              </a:rPr>
              <a:t> </a:t>
            </a:r>
            <a:endParaRPr b="0" lang="it-IT" sz="1400" spc="-1" strike="noStrike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101" name="Picture 1" descr="C:\Documents and Settings\Bianconi\Desktop\corso 2012\muscoli.jpg"/>
          <p:cNvPicPr/>
          <p:nvPr/>
        </p:nvPicPr>
        <p:blipFill>
          <a:blip r:embed="rId1"/>
          <a:stretch/>
        </p:blipFill>
        <p:spPr>
          <a:xfrm>
            <a:off x="5072040" y="1000080"/>
            <a:ext cx="2772360" cy="4028760"/>
          </a:xfrm>
          <a:prstGeom prst="rect">
            <a:avLst/>
          </a:prstGeom>
          <a:ln w="0">
            <a:noFill/>
          </a:ln>
        </p:spPr>
      </p:pic>
      <p:sp>
        <p:nvSpPr>
          <p:cNvPr id="102" name="CustomShape 2"/>
          <p:cNvSpPr/>
          <p:nvPr/>
        </p:nvSpPr>
        <p:spPr>
          <a:xfrm>
            <a:off x="5214960" y="5000760"/>
            <a:ext cx="1785600" cy="364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it-IT" sz="1800" spc="-1" strike="noStrike">
                <a:solidFill>
                  <a:srgbClr val="000000"/>
                </a:solidFill>
                <a:latin typeface="Calibri"/>
              </a:rPr>
              <a:t>muscoli</a:t>
            </a:r>
            <a:endParaRPr b="0" lang="it-IT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TextShape 1"/>
          <p:cNvSpPr txBox="1"/>
          <p:nvPr/>
        </p:nvSpPr>
        <p:spPr>
          <a:xfrm>
            <a:off x="457200" y="500040"/>
            <a:ext cx="8229240" cy="5625720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p>
            <a:pPr marL="343080" indent="-342720">
              <a:lnSpc>
                <a:spcPct val="100000"/>
              </a:lnSpc>
              <a:spcBef>
                <a:spcPts val="641"/>
              </a:spcBef>
              <a:tabLst>
                <a:tab algn="l" pos="0"/>
              </a:tabLst>
            </a:pPr>
            <a:r>
              <a:rPr b="0" lang="it-IT" sz="3200" spc="-1" strike="noStrike">
                <a:solidFill>
                  <a:srgbClr val="000000"/>
                </a:solidFill>
                <a:latin typeface="Calibri"/>
              </a:rPr>
              <a:t>    </a:t>
            </a:r>
            <a:r>
              <a:rPr b="0" lang="it-IT" sz="1500" spc="-1" strike="noStrike">
                <a:solidFill>
                  <a:srgbClr val="ff0000"/>
                </a:solidFill>
                <a:latin typeface="Calibri"/>
              </a:rPr>
              <a:t>De cervisia</a:t>
            </a:r>
            <a:br/>
            <a:r>
              <a:rPr b="0" lang="it-IT" sz="1500" spc="-1" strike="noStrike">
                <a:solidFill>
                  <a:srgbClr val="000000"/>
                </a:solidFill>
                <a:latin typeface="Calibri"/>
              </a:rPr>
              <a:t>Non sit acetosa cervisia, sed bene clara, </a:t>
            </a:r>
            <a:br/>
            <a:r>
              <a:rPr b="0" lang="it-IT" sz="1500" spc="-1" strike="noStrike">
                <a:solidFill>
                  <a:srgbClr val="000000"/>
                </a:solidFill>
                <a:latin typeface="Calibri"/>
              </a:rPr>
              <a:t>de validis cocta granis, satis ac veterata. </a:t>
            </a:r>
            <a:br/>
            <a:r>
              <a:rPr b="0" lang="it-IT" sz="1500" spc="-1" strike="noStrike">
                <a:solidFill>
                  <a:srgbClr val="000000"/>
                </a:solidFill>
                <a:latin typeface="Calibri"/>
              </a:rPr>
              <a:t>de qua potetur stomachus non inde gravetur. </a:t>
            </a:r>
            <a:br/>
            <a:br/>
            <a:r>
              <a:rPr b="0" lang="it-IT" sz="1500" spc="-1" strike="noStrike">
                <a:solidFill>
                  <a:srgbClr val="000000"/>
                </a:solidFill>
                <a:latin typeface="Calibri"/>
              </a:rPr>
              <a:t> </a:t>
            </a:r>
            <a:r>
              <a:rPr b="0" lang="it-IT" sz="1500" spc="-1" strike="noStrike">
                <a:solidFill>
                  <a:srgbClr val="ff0000"/>
                </a:solidFill>
                <a:latin typeface="Calibri"/>
              </a:rPr>
              <a:t>De dapibus</a:t>
            </a:r>
            <a:br/>
            <a:r>
              <a:rPr b="0" lang="it-IT" sz="1500" spc="-1" strike="noStrike">
                <a:solidFill>
                  <a:srgbClr val="000000"/>
                </a:solidFill>
                <a:latin typeface="Calibri"/>
              </a:rPr>
              <a:t>Temporibus veris modicum prandere iuberis; </a:t>
            </a:r>
            <a:br/>
            <a:r>
              <a:rPr b="0" lang="it-IT" sz="1500" spc="-1" strike="noStrike">
                <a:solidFill>
                  <a:srgbClr val="000000"/>
                </a:solidFill>
                <a:latin typeface="Calibri"/>
              </a:rPr>
              <a:t>sed calor aestatis dapibus nocet immoderatis. </a:t>
            </a:r>
            <a:br/>
            <a:r>
              <a:rPr b="0" lang="it-IT" sz="1500" spc="-1" strike="noStrike">
                <a:solidFill>
                  <a:srgbClr val="000000"/>
                </a:solidFill>
                <a:latin typeface="Calibri"/>
              </a:rPr>
              <a:t>autumni fructus caveas; ne sint tibi luctus. </a:t>
            </a:r>
            <a:br/>
            <a:r>
              <a:rPr b="0" lang="it-IT" sz="1500" spc="-1" strike="noStrike">
                <a:solidFill>
                  <a:srgbClr val="000000"/>
                </a:solidFill>
                <a:latin typeface="Calibri"/>
              </a:rPr>
              <a:t>de mensa sume quantum vis tempore brumae. </a:t>
            </a:r>
            <a:br/>
            <a:br/>
            <a:r>
              <a:rPr b="0" lang="it-IT" sz="1500" spc="-1" strike="noStrike">
                <a:solidFill>
                  <a:srgbClr val="ff0000"/>
                </a:solidFill>
                <a:latin typeface="Calibri"/>
              </a:rPr>
              <a:t>Remedia ebrietatis amorisque</a:t>
            </a:r>
            <a:br/>
            <a:r>
              <a:rPr b="0" lang="it-IT" sz="1500" spc="-1" strike="noStrike">
                <a:solidFill>
                  <a:srgbClr val="000000"/>
                </a:solidFill>
                <a:latin typeface="Calibri"/>
              </a:rPr>
              <a:t>Salvia cum ruta faciunt tibi pocula tuta. </a:t>
            </a:r>
            <a:br/>
            <a:r>
              <a:rPr b="0" lang="it-IT" sz="1500" spc="-1" strike="noStrike">
                <a:solidFill>
                  <a:srgbClr val="000000"/>
                </a:solidFill>
                <a:latin typeface="Calibri"/>
              </a:rPr>
              <a:t>adde rosae florem, minuit potenter amorem.</a:t>
            </a:r>
            <a:br/>
            <a:br/>
            <a:r>
              <a:rPr b="0" lang="it-IT" sz="1500" spc="-1" strike="noStrike">
                <a:solidFill>
                  <a:srgbClr val="000000"/>
                </a:solidFill>
                <a:latin typeface="Calibri"/>
              </a:rPr>
              <a:t> </a:t>
            </a:r>
            <a:r>
              <a:rPr b="0" lang="it-IT" sz="1500" spc="-1" strike="noStrike">
                <a:solidFill>
                  <a:srgbClr val="ff0000"/>
                </a:solidFill>
                <a:latin typeface="Calibri"/>
              </a:rPr>
              <a:t>Remedium nauseae</a:t>
            </a:r>
            <a:br/>
            <a:r>
              <a:rPr b="0" lang="it-IT" sz="1500" spc="-1" strike="noStrike">
                <a:solidFill>
                  <a:srgbClr val="000000"/>
                </a:solidFill>
                <a:latin typeface="Calibri"/>
              </a:rPr>
              <a:t>Nausea non poterit quemquam vexare marina, </a:t>
            </a:r>
            <a:br/>
            <a:r>
              <a:rPr b="0" lang="it-IT" sz="1500" spc="-1" strike="noStrike">
                <a:solidFill>
                  <a:srgbClr val="000000"/>
                </a:solidFill>
                <a:latin typeface="Calibri"/>
              </a:rPr>
              <a:t>antea cum vino mixtam si sumpserit illam. </a:t>
            </a:r>
            <a:endParaRPr b="0" lang="it-IT" sz="1500" spc="-1" strike="noStrike">
              <a:solidFill>
                <a:srgbClr val="000000"/>
              </a:solidFill>
              <a:latin typeface="Calibri"/>
            </a:endParaRPr>
          </a:p>
          <a:p>
            <a:pPr marL="343080" indent="-342720">
              <a:lnSpc>
                <a:spcPct val="100000"/>
              </a:lnSpc>
              <a:spcBef>
                <a:spcPts val="300"/>
              </a:spcBef>
              <a:tabLst>
                <a:tab algn="l" pos="0"/>
              </a:tabLst>
            </a:pPr>
            <a:br/>
            <a:r>
              <a:rPr b="0" lang="it-IT" sz="1500" spc="-1" strike="noStrike">
                <a:solidFill>
                  <a:srgbClr val="000000"/>
                </a:solidFill>
                <a:latin typeface="Calibri"/>
              </a:rPr>
              <a:t> </a:t>
            </a:r>
            <a:r>
              <a:rPr b="0" lang="it-IT" sz="1500" spc="-1" strike="noStrike">
                <a:solidFill>
                  <a:srgbClr val="ff0000"/>
                </a:solidFill>
                <a:latin typeface="Calibri"/>
              </a:rPr>
              <a:t>De bona salsa</a:t>
            </a:r>
            <a:br/>
            <a:r>
              <a:rPr b="0" lang="it-IT" sz="1500" spc="-1" strike="noStrike">
                <a:solidFill>
                  <a:srgbClr val="000000"/>
                </a:solidFill>
                <a:latin typeface="Calibri"/>
              </a:rPr>
              <a:t>Salvia, sal, vinum, piper, allia, petroselinum, </a:t>
            </a:r>
            <a:br/>
            <a:r>
              <a:rPr b="0" lang="it-IT" sz="1500" spc="-1" strike="noStrike">
                <a:solidFill>
                  <a:srgbClr val="000000"/>
                </a:solidFill>
                <a:latin typeface="Calibri"/>
              </a:rPr>
              <a:t>ex his fit salsa, nisi sit commixtio falsa. </a:t>
            </a:r>
            <a:br/>
            <a:endParaRPr b="0" lang="it-IT" sz="1500" spc="-1" strike="noStrike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104" name="Picture 1" descr="C:\Documents and Settings\Bianconi\Desktop\corso 2012\medical-miscellany-13th-century-ms-ashmole-399-fol_-1r-____rsl_ox_ac_uk2.jpg"/>
          <p:cNvPicPr/>
          <p:nvPr/>
        </p:nvPicPr>
        <p:blipFill>
          <a:blip r:embed="rId1"/>
          <a:stretch/>
        </p:blipFill>
        <p:spPr>
          <a:xfrm>
            <a:off x="4929120" y="1071720"/>
            <a:ext cx="2714400" cy="512856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TextShape 1"/>
          <p:cNvSpPr txBox="1"/>
          <p:nvPr/>
        </p:nvSpPr>
        <p:spPr>
          <a:xfrm>
            <a:off x="1285920" y="214200"/>
            <a:ext cx="6400440" cy="650052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p>
            <a:pPr>
              <a:lnSpc>
                <a:spcPct val="100000"/>
              </a:lnSpc>
              <a:spcBef>
                <a:spcPts val="281"/>
              </a:spcBef>
              <a:tabLst>
                <a:tab algn="l" pos="0"/>
              </a:tabLst>
            </a:pPr>
            <a:r>
              <a:rPr b="0" lang="it-IT" sz="1400" spc="-1" strike="noStrike">
                <a:solidFill>
                  <a:srgbClr val="ff0000"/>
                </a:solidFill>
                <a:latin typeface="Calibri"/>
              </a:rPr>
              <a:t>Ablue manus</a:t>
            </a:r>
            <a:br/>
            <a:r>
              <a:rPr b="0" lang="it-IT" sz="1400" spc="-1" strike="noStrike">
                <a:solidFill>
                  <a:srgbClr val="8b8b8b"/>
                </a:solidFill>
                <a:latin typeface="Calibri"/>
              </a:rPr>
              <a:t>Si fore vis sanus, ablue saepe manus. </a:t>
            </a:r>
            <a:br/>
            <a:r>
              <a:rPr b="0" lang="en-US" sz="1400" spc="-1" strike="noStrike">
                <a:solidFill>
                  <a:srgbClr val="8b8b8b"/>
                </a:solidFill>
                <a:latin typeface="Calibri"/>
              </a:rPr>
              <a:t>lotio post mensam tibi confert munera bina, </a:t>
            </a:r>
            <a:br/>
            <a:r>
              <a:rPr b="0" lang="en-US" sz="1400" spc="-1" strike="noStrike">
                <a:solidFill>
                  <a:srgbClr val="8b8b8b"/>
                </a:solidFill>
                <a:latin typeface="Calibri"/>
              </a:rPr>
              <a:t>mundificat palmas et lumina reddit acuta. </a:t>
            </a:r>
            <a:br/>
            <a:endParaRPr b="0" lang="it-IT" sz="14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281"/>
              </a:spcBef>
              <a:tabLst>
                <a:tab algn="l" pos="0"/>
              </a:tabLst>
            </a:pPr>
            <a:r>
              <a:rPr b="0" lang="en-US" sz="1400" spc="-1" strike="noStrike">
                <a:solidFill>
                  <a:srgbClr val="8b8b8b"/>
                </a:solidFill>
                <a:latin typeface="Calibri"/>
              </a:rPr>
              <a:t> </a:t>
            </a:r>
            <a:r>
              <a:rPr b="0" lang="en-US" sz="1400" spc="-1" strike="noStrike">
                <a:solidFill>
                  <a:srgbClr val="ff0000"/>
                </a:solidFill>
                <a:latin typeface="Calibri"/>
              </a:rPr>
              <a:t>De pane</a:t>
            </a:r>
            <a:br/>
            <a:r>
              <a:rPr b="0" lang="en-US" sz="1400" spc="-1" strike="noStrike">
                <a:solidFill>
                  <a:srgbClr val="8b8b8b"/>
                </a:solidFill>
                <a:latin typeface="Calibri"/>
              </a:rPr>
              <a:t>Panis non calidus, nec sit nimis inveteratus, </a:t>
            </a:r>
            <a:br/>
            <a:r>
              <a:rPr b="0" lang="en-US" sz="1400" spc="-1" strike="noStrike">
                <a:solidFill>
                  <a:srgbClr val="8b8b8b"/>
                </a:solidFill>
                <a:latin typeface="Calibri"/>
              </a:rPr>
              <a:t>sed fermentatus, oculatus sit, bene coctus, </a:t>
            </a:r>
            <a:br/>
            <a:r>
              <a:rPr b="0" lang="en-US" sz="1400" spc="-1" strike="noStrike">
                <a:solidFill>
                  <a:srgbClr val="8b8b8b"/>
                </a:solidFill>
                <a:latin typeface="Calibri"/>
              </a:rPr>
              <a:t>modice salitus,frugibus validis sit electus. </a:t>
            </a:r>
            <a:br/>
            <a:r>
              <a:rPr b="0" lang="en-US" sz="1400" spc="-1" strike="noStrike">
                <a:solidFill>
                  <a:srgbClr val="8b8b8b"/>
                </a:solidFill>
                <a:latin typeface="Calibri"/>
              </a:rPr>
              <a:t>non comedas crustam, choleram quia gignit adustam.</a:t>
            </a:r>
            <a:endParaRPr b="0" lang="it-IT" sz="14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281"/>
              </a:spcBef>
              <a:tabLst>
                <a:tab algn="l" pos="0"/>
              </a:tabLst>
            </a:pPr>
            <a:r>
              <a:rPr b="0" lang="en-US" sz="1400" spc="-1" strike="noStrike">
                <a:solidFill>
                  <a:srgbClr val="8b8b8b"/>
                </a:solidFill>
                <a:latin typeface="Calibri"/>
              </a:rPr>
              <a:t>panis salsatus, fermentatus, bene coctus, </a:t>
            </a:r>
            <a:br/>
            <a:r>
              <a:rPr b="0" lang="en-US" sz="1400" spc="-1" strike="noStrike">
                <a:solidFill>
                  <a:srgbClr val="8b8b8b"/>
                </a:solidFill>
                <a:latin typeface="Calibri"/>
              </a:rPr>
              <a:t>purus sit sanus, quia non ita sit tibi vanus. </a:t>
            </a:r>
            <a:br/>
            <a:endParaRPr b="0" lang="it-IT" sz="14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281"/>
              </a:spcBef>
              <a:tabLst>
                <a:tab algn="l" pos="0"/>
              </a:tabLst>
            </a:pPr>
            <a:r>
              <a:rPr b="0" lang="it-IT" sz="1400" spc="-1" strike="noStrike">
                <a:solidFill>
                  <a:srgbClr val="ff0000"/>
                </a:solidFill>
                <a:latin typeface="Calibri"/>
              </a:rPr>
              <a:t>De carne porcina</a:t>
            </a:r>
            <a:br/>
            <a:r>
              <a:rPr b="0" lang="it-IT" sz="1400" spc="-1" strike="noStrike">
                <a:solidFill>
                  <a:srgbClr val="8b8b8b"/>
                </a:solidFill>
                <a:latin typeface="Calibri"/>
              </a:rPr>
              <a:t>Est caro porcina sine vino peior ovina: </a:t>
            </a:r>
            <a:br/>
            <a:r>
              <a:rPr b="0" lang="it-IT" sz="1400" spc="-1" strike="noStrike">
                <a:solidFill>
                  <a:srgbClr val="8b8b8b"/>
                </a:solidFill>
                <a:latin typeface="Calibri"/>
              </a:rPr>
              <a:t>si tribuis vina, tunc est cibus et medicina. </a:t>
            </a:r>
            <a:br/>
            <a:r>
              <a:rPr b="0" lang="it-IT" sz="1400" spc="-1" strike="noStrike">
                <a:solidFill>
                  <a:srgbClr val="8b8b8b"/>
                </a:solidFill>
                <a:latin typeface="Calibri"/>
              </a:rPr>
              <a:t>ilia porcorum bona sunt, mala sunt reliquorum. </a:t>
            </a:r>
            <a:br/>
            <a:br/>
            <a:r>
              <a:rPr b="0" lang="it-IT" sz="1400" spc="-1" strike="noStrike">
                <a:solidFill>
                  <a:srgbClr val="8b8b8b"/>
                </a:solidFill>
                <a:latin typeface="Calibri"/>
              </a:rPr>
              <a:t> </a:t>
            </a:r>
            <a:r>
              <a:rPr b="0" lang="it-IT" sz="1400" spc="-1" strike="noStrike">
                <a:solidFill>
                  <a:srgbClr val="ff0000"/>
                </a:solidFill>
                <a:latin typeface="Calibri"/>
              </a:rPr>
              <a:t>De musto</a:t>
            </a:r>
            <a:br/>
            <a:r>
              <a:rPr b="0" lang="it-IT" sz="1400" spc="-1" strike="noStrike">
                <a:solidFill>
                  <a:srgbClr val="8b8b8b"/>
                </a:solidFill>
                <a:latin typeface="Calibri"/>
              </a:rPr>
              <a:t>Impedit urinam mustum, solvit cito ventrem, </a:t>
            </a:r>
            <a:br/>
            <a:r>
              <a:rPr b="0" lang="it-IT" sz="1400" spc="-1" strike="noStrike">
                <a:solidFill>
                  <a:srgbClr val="8b8b8b"/>
                </a:solidFill>
                <a:latin typeface="Calibri"/>
              </a:rPr>
              <a:t>hepatis emphraxin, splenis generat lapidemque. </a:t>
            </a:r>
            <a:br/>
            <a:br/>
            <a:r>
              <a:rPr b="0" lang="it-IT" sz="1400" spc="-1" strike="noStrike">
                <a:solidFill>
                  <a:srgbClr val="8b8b8b"/>
                </a:solidFill>
                <a:latin typeface="Calibri"/>
              </a:rPr>
              <a:t> </a:t>
            </a:r>
            <a:r>
              <a:rPr b="0" lang="en-US" sz="1400" spc="-1" strike="noStrike">
                <a:solidFill>
                  <a:srgbClr val="ff0000"/>
                </a:solidFill>
                <a:latin typeface="Calibri"/>
              </a:rPr>
              <a:t>De potu aquae</a:t>
            </a:r>
            <a:br/>
            <a:r>
              <a:rPr b="0" lang="en-US" sz="1400" spc="-1" strike="noStrike">
                <a:solidFill>
                  <a:srgbClr val="8b8b8b"/>
                </a:solidFill>
                <a:latin typeface="Calibri"/>
              </a:rPr>
              <a:t>Potus aquae sumptus fit edenti valde nocivus, </a:t>
            </a:r>
            <a:br/>
            <a:r>
              <a:rPr b="0" lang="en-US" sz="1400" spc="-1" strike="noStrike">
                <a:solidFill>
                  <a:srgbClr val="8b8b8b"/>
                </a:solidFill>
                <a:latin typeface="Calibri"/>
              </a:rPr>
              <a:t>infrigidat stomachumque cibum nititur fore crudum. </a:t>
            </a:r>
            <a:br/>
            <a:br/>
            <a:r>
              <a:rPr b="0" lang="en-US" sz="1400" spc="-1" strike="noStrike">
                <a:solidFill>
                  <a:srgbClr val="8b8b8b"/>
                </a:solidFill>
                <a:latin typeface="Calibri"/>
              </a:rPr>
              <a:t>D</a:t>
            </a:r>
            <a:r>
              <a:rPr b="0" lang="en-US" sz="1400" spc="-1" strike="noStrike">
                <a:solidFill>
                  <a:srgbClr val="ff0000"/>
                </a:solidFill>
                <a:latin typeface="Calibri"/>
              </a:rPr>
              <a:t>e carne vitulina</a:t>
            </a:r>
            <a:br/>
            <a:r>
              <a:rPr b="0" lang="en-US" sz="1400" spc="-1" strike="noStrike">
                <a:solidFill>
                  <a:srgbClr val="8b8b8b"/>
                </a:solidFill>
                <a:latin typeface="Calibri"/>
              </a:rPr>
              <a:t>Sunt nutritivae multum carnes vitulinae. </a:t>
            </a:r>
            <a:br/>
            <a:endParaRPr b="0" lang="it-IT" sz="1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TextShape 1"/>
          <p:cNvSpPr txBox="1"/>
          <p:nvPr/>
        </p:nvSpPr>
        <p:spPr>
          <a:xfrm>
            <a:off x="457200" y="500040"/>
            <a:ext cx="8229240" cy="5625720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p>
            <a:pPr marL="343080" indent="-342720">
              <a:lnSpc>
                <a:spcPct val="100000"/>
              </a:lnSpc>
              <a:spcBef>
                <a:spcPts val="320"/>
              </a:spcBef>
              <a:tabLst>
                <a:tab algn="l" pos="0"/>
              </a:tabLst>
            </a:pPr>
            <a:r>
              <a:rPr b="0" lang="en-US" sz="1600" spc="-1" strike="noStrike">
                <a:solidFill>
                  <a:srgbClr val="ff0000"/>
                </a:solidFill>
                <a:latin typeface="Calibri"/>
              </a:rPr>
              <a:t>       </a:t>
            </a:r>
            <a:r>
              <a:rPr b="0" lang="en-US" sz="1600" spc="-1" strike="noStrike">
                <a:solidFill>
                  <a:srgbClr val="ff0000"/>
                </a:solidFill>
                <a:latin typeface="Calibri"/>
              </a:rPr>
              <a:t>De diversis avibus</a:t>
            </a:r>
            <a:br/>
            <a:r>
              <a:rPr b="0" lang="en-US" sz="1600" spc="-1" strike="noStrike">
                <a:solidFill>
                  <a:srgbClr val="000000"/>
                </a:solidFill>
                <a:latin typeface="Calibri"/>
              </a:rPr>
              <a:t>Sunt bona gallina et capo, turtur, sturna, columba, </a:t>
            </a:r>
            <a:br/>
            <a:r>
              <a:rPr b="0" lang="en-US" sz="1600" spc="-1" strike="noStrike">
                <a:solidFill>
                  <a:srgbClr val="000000"/>
                </a:solidFill>
                <a:latin typeface="Calibri"/>
              </a:rPr>
              <a:t>quiscula vel merula, phasianus, orthygometra, </a:t>
            </a:r>
            <a:br/>
            <a:r>
              <a:rPr b="0" lang="en-US" sz="1600" spc="-1" strike="noStrike">
                <a:solidFill>
                  <a:srgbClr val="000000"/>
                </a:solidFill>
                <a:latin typeface="Calibri"/>
              </a:rPr>
              <a:t>perdix, frigellus, orix, tremulus, amarellus. </a:t>
            </a:r>
            <a:br/>
            <a:br/>
            <a:r>
              <a:rPr b="0" lang="en-US" sz="1600" spc="-1" strike="noStrike">
                <a:solidFill>
                  <a:srgbClr val="000000"/>
                </a:solidFill>
                <a:latin typeface="Calibri"/>
              </a:rPr>
              <a:t> </a:t>
            </a:r>
            <a:r>
              <a:rPr b="0" lang="it-IT" sz="1600" spc="-1" strike="noStrike">
                <a:solidFill>
                  <a:srgbClr val="ff0000"/>
                </a:solidFill>
                <a:latin typeface="Calibri"/>
              </a:rPr>
              <a:t>De piscibus</a:t>
            </a:r>
            <a:br/>
            <a:r>
              <a:rPr b="0" lang="it-IT" sz="1600" spc="-1" strike="noStrike">
                <a:solidFill>
                  <a:srgbClr val="000000"/>
                </a:solidFill>
                <a:latin typeface="Calibri"/>
              </a:rPr>
              <a:t>Si pisces molles sunt magno corpore tolles, </a:t>
            </a:r>
            <a:br/>
            <a:r>
              <a:rPr b="0" lang="it-IT" sz="1600" spc="-1" strike="noStrike">
                <a:solidFill>
                  <a:srgbClr val="000000"/>
                </a:solidFill>
                <a:latin typeface="Calibri"/>
              </a:rPr>
              <a:t>si pisces duri, parci sunt plus valituri: </a:t>
            </a:r>
            <a:br/>
            <a:r>
              <a:rPr b="0" lang="it-IT" sz="1600" spc="-1" strike="noStrike">
                <a:solidFill>
                  <a:srgbClr val="000000"/>
                </a:solidFill>
                <a:latin typeface="Calibri"/>
              </a:rPr>
              <a:t>lucius et perca, saxaulis et albica, tinca, </a:t>
            </a:r>
            <a:br/>
            <a:r>
              <a:rPr b="0" lang="it-IT" sz="1600" spc="-1" strike="noStrike">
                <a:solidFill>
                  <a:srgbClr val="000000"/>
                </a:solidFill>
                <a:latin typeface="Calibri"/>
              </a:rPr>
              <a:t>gornus, plagities cum carpa, galbio, truta. </a:t>
            </a:r>
            <a:br/>
            <a:endParaRPr b="0" lang="it-IT" sz="1600" spc="-1" strike="noStrike">
              <a:solidFill>
                <a:srgbClr val="000000"/>
              </a:solidFill>
              <a:latin typeface="Calibri"/>
            </a:endParaRPr>
          </a:p>
          <a:p>
            <a:pPr marL="343080" indent="-342720">
              <a:lnSpc>
                <a:spcPct val="100000"/>
              </a:lnSpc>
              <a:spcBef>
                <a:spcPts val="320"/>
              </a:spcBef>
              <a:tabLst>
                <a:tab algn="l" pos="0"/>
              </a:tabLst>
            </a:pPr>
            <a:r>
              <a:rPr b="0" lang="it-IT" sz="1600" spc="-1" strike="noStrike">
                <a:solidFill>
                  <a:srgbClr val="ff0000"/>
                </a:solidFill>
                <a:latin typeface="Calibri"/>
              </a:rPr>
              <a:t>        </a:t>
            </a:r>
            <a:r>
              <a:rPr b="0" lang="it-IT" sz="1600" spc="-1" strike="noStrike">
                <a:solidFill>
                  <a:srgbClr val="ff0000"/>
                </a:solidFill>
                <a:latin typeface="Calibri"/>
              </a:rPr>
              <a:t>De anguilla</a:t>
            </a:r>
            <a:br/>
            <a:r>
              <a:rPr b="0" lang="it-IT" sz="1600" spc="-1" strike="noStrike">
                <a:solidFill>
                  <a:srgbClr val="000000"/>
                </a:solidFill>
                <a:latin typeface="Calibri"/>
              </a:rPr>
              <a:t>Vocibus anguillae pravae sunt si comedantur. </a:t>
            </a:r>
            <a:br/>
            <a:r>
              <a:rPr b="0" lang="it-IT" sz="1600" spc="-1" strike="noStrike">
                <a:solidFill>
                  <a:srgbClr val="000000"/>
                </a:solidFill>
                <a:latin typeface="Calibri"/>
              </a:rPr>
              <a:t>qui physicam non ignorant, haec testificantur. </a:t>
            </a:r>
            <a:br/>
            <a:r>
              <a:rPr b="0" lang="it-IT" sz="1600" spc="-1" strike="noStrike">
                <a:solidFill>
                  <a:srgbClr val="000000"/>
                </a:solidFill>
                <a:latin typeface="Calibri"/>
              </a:rPr>
              <a:t>caseus, anguilla, nimis obsunt si comedantur, </a:t>
            </a:r>
            <a:endParaRPr b="0" lang="it-IT" sz="1600" spc="-1" strike="noStrike">
              <a:solidFill>
                <a:srgbClr val="000000"/>
              </a:solidFill>
              <a:latin typeface="Calibri"/>
            </a:endParaRPr>
          </a:p>
          <a:p>
            <a:pPr marL="343080" indent="-342720">
              <a:lnSpc>
                <a:spcPct val="100000"/>
              </a:lnSpc>
              <a:spcBef>
                <a:spcPts val="320"/>
              </a:spcBef>
              <a:tabLst>
                <a:tab algn="l" pos="0"/>
              </a:tabLst>
            </a:pPr>
            <a:r>
              <a:rPr b="0" lang="it-IT" sz="1600" spc="-1" strike="noStrike">
                <a:solidFill>
                  <a:srgbClr val="000000"/>
                </a:solidFill>
                <a:latin typeface="Calibri"/>
              </a:rPr>
              <a:t>        </a:t>
            </a:r>
            <a:r>
              <a:rPr b="0" lang="it-IT" sz="1600" spc="-1" strike="noStrike">
                <a:solidFill>
                  <a:srgbClr val="000000"/>
                </a:solidFill>
                <a:latin typeface="Calibri"/>
              </a:rPr>
              <a:t>ni tu saepe bibas et rebibendo bibas. </a:t>
            </a:r>
            <a:br/>
            <a:endParaRPr b="0" lang="it-IT" sz="1600" spc="-1" strike="noStrike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107" name="Picture 1" descr="C:\Documents and Settings\Bianconi\Desktop\corso 2012\visita4.jpg"/>
          <p:cNvPicPr/>
          <p:nvPr/>
        </p:nvPicPr>
        <p:blipFill>
          <a:blip r:embed="rId1"/>
          <a:stretch/>
        </p:blipFill>
        <p:spPr>
          <a:xfrm>
            <a:off x="4929120" y="1785960"/>
            <a:ext cx="3047760" cy="282852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TextShape 1"/>
          <p:cNvSpPr txBox="1"/>
          <p:nvPr/>
        </p:nvSpPr>
        <p:spPr>
          <a:xfrm>
            <a:off x="571320" y="285840"/>
            <a:ext cx="8115120" cy="628632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p>
            <a:pPr marL="343080" indent="-342720">
              <a:lnSpc>
                <a:spcPct val="100000"/>
              </a:lnSpc>
              <a:spcBef>
                <a:spcPts val="281"/>
              </a:spcBef>
              <a:buClr>
                <a:srgbClr val="ff0000"/>
              </a:buClr>
              <a:buFont typeface="Arial"/>
              <a:buChar char="•"/>
            </a:pPr>
            <a:r>
              <a:rPr b="0" lang="en-US" sz="1400" spc="-1" strike="noStrike">
                <a:solidFill>
                  <a:srgbClr val="ff0000"/>
                </a:solidFill>
                <a:latin typeface="Calibri"/>
              </a:rPr>
              <a:t>De genere phlegmatico</a:t>
            </a:r>
            <a:br/>
            <a:r>
              <a:rPr b="0" lang="en-US" sz="1400" spc="-1" strike="noStrike">
                <a:solidFill>
                  <a:srgbClr val="000000"/>
                </a:solidFill>
                <a:latin typeface="Calibri"/>
              </a:rPr>
              <a:t>Phlegma vires modicas tribuit lotosque brevesque.</a:t>
            </a:r>
            <a:br/>
            <a:r>
              <a:rPr b="0" lang="en-US" sz="1400" spc="-1" strike="noStrike">
                <a:solidFill>
                  <a:srgbClr val="000000"/>
                </a:solidFill>
                <a:latin typeface="Calibri"/>
              </a:rPr>
              <a:t>phlegma facit pingues, sanguis reddit mediocres.</a:t>
            </a:r>
            <a:br/>
            <a:r>
              <a:rPr b="0" lang="en-US" sz="1400" spc="-1" strike="noStrike">
                <a:solidFill>
                  <a:srgbClr val="000000"/>
                </a:solidFill>
                <a:latin typeface="Calibri"/>
              </a:rPr>
              <a:t>otia non studio tradunt, sed corpora somno.</a:t>
            </a:r>
            <a:br/>
            <a:r>
              <a:rPr b="0" lang="en-US" sz="1400" spc="-1" strike="noStrike">
                <a:solidFill>
                  <a:srgbClr val="000000"/>
                </a:solidFill>
                <a:latin typeface="Calibri"/>
              </a:rPr>
              <a:t>sensus hebes, tardus motus, pigritia, somnus.</a:t>
            </a:r>
            <a:endParaRPr b="0" lang="it-IT" sz="1400" spc="-1" strike="noStrike">
              <a:solidFill>
                <a:srgbClr val="000000"/>
              </a:solidFill>
              <a:latin typeface="Calibri"/>
            </a:endParaRPr>
          </a:p>
          <a:p>
            <a:pPr marL="343080" indent="-342720">
              <a:lnSpc>
                <a:spcPct val="100000"/>
              </a:lnSpc>
              <a:spcBef>
                <a:spcPts val="28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1400" spc="-1" strike="noStrike">
                <a:solidFill>
                  <a:srgbClr val="000000"/>
                </a:solidFill>
                <a:latin typeface="Calibri"/>
              </a:rPr>
              <a:t>hic somnolentus, piger, in sputamine multus.</a:t>
            </a:r>
            <a:br/>
            <a:r>
              <a:rPr b="0" lang="en-US" sz="1400" spc="-1" strike="noStrike">
                <a:solidFill>
                  <a:srgbClr val="000000"/>
                </a:solidFill>
                <a:latin typeface="Calibri"/>
              </a:rPr>
              <a:t>est huic sensus hebes, pinguis, facie color albus.</a:t>
            </a:r>
            <a:endParaRPr b="0" lang="it-IT" sz="1400" spc="-1" strike="noStrike">
              <a:solidFill>
                <a:srgbClr val="000000"/>
              </a:solidFill>
              <a:latin typeface="Calibri"/>
            </a:endParaRPr>
          </a:p>
          <a:p>
            <a:pPr marL="343080" indent="-342720">
              <a:lnSpc>
                <a:spcPct val="100000"/>
              </a:lnSpc>
              <a:spcBef>
                <a:spcPts val="281"/>
              </a:spcBef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Calibri"/>
              </a:rPr>
              <a:t>     </a:t>
            </a:r>
            <a:endParaRPr b="0" lang="it-IT" sz="1400" spc="-1" strike="noStrike">
              <a:solidFill>
                <a:srgbClr val="000000"/>
              </a:solidFill>
              <a:latin typeface="Calibri"/>
            </a:endParaRPr>
          </a:p>
          <a:p>
            <a:pPr marL="343080" indent="-342720">
              <a:lnSpc>
                <a:spcPct val="100000"/>
              </a:lnSpc>
              <a:spcBef>
                <a:spcPts val="281"/>
              </a:spcBef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Calibri"/>
              </a:rPr>
              <a:t>        </a:t>
            </a:r>
            <a:r>
              <a:rPr b="0" lang="en-US" sz="1400" spc="-1" strike="noStrike">
                <a:solidFill>
                  <a:srgbClr val="ff0000"/>
                </a:solidFill>
                <a:latin typeface="Calibri"/>
              </a:rPr>
              <a:t> </a:t>
            </a:r>
            <a:r>
              <a:rPr b="0" lang="en-US" sz="1400" spc="-1" strike="noStrike">
                <a:solidFill>
                  <a:srgbClr val="ff0000"/>
                </a:solidFill>
                <a:latin typeface="Calibri"/>
              </a:rPr>
              <a:t>De genere melancholico</a:t>
            </a:r>
            <a:br/>
            <a:r>
              <a:rPr b="0" lang="en-US" sz="1400" spc="-1" strike="noStrike">
                <a:solidFill>
                  <a:srgbClr val="000000"/>
                </a:solidFill>
                <a:latin typeface="Calibri"/>
              </a:rPr>
              <a:t>Restat adhuc tristis cholerae substantia nigrae,</a:t>
            </a:r>
            <a:br/>
            <a:r>
              <a:rPr b="0" lang="en-US" sz="1400" spc="-1" strike="noStrike">
                <a:solidFill>
                  <a:srgbClr val="000000"/>
                </a:solidFill>
                <a:latin typeface="Calibri"/>
              </a:rPr>
              <a:t>quae reddit pravos, pertristes, pauca loquentes.</a:t>
            </a:r>
            <a:br/>
            <a:r>
              <a:rPr b="0" lang="en-US" sz="1400" spc="-1" strike="noStrike">
                <a:solidFill>
                  <a:srgbClr val="000000"/>
                </a:solidFill>
                <a:latin typeface="Calibri"/>
              </a:rPr>
              <a:t>hi vigilant studiis, nec mens est dedita somno,</a:t>
            </a:r>
            <a:br/>
            <a:r>
              <a:rPr b="0" lang="en-US" sz="1400" spc="-1" strike="noStrike">
                <a:solidFill>
                  <a:srgbClr val="000000"/>
                </a:solidFill>
                <a:latin typeface="Calibri"/>
              </a:rPr>
              <a:t>servant propositum, sibi nil reputant fore tutum.</a:t>
            </a:r>
            <a:endParaRPr b="0" lang="it-IT" sz="1400" spc="-1" strike="noStrike">
              <a:solidFill>
                <a:srgbClr val="000000"/>
              </a:solidFill>
              <a:latin typeface="Calibri"/>
            </a:endParaRPr>
          </a:p>
          <a:p>
            <a:pPr marL="343080" indent="-342720">
              <a:lnSpc>
                <a:spcPct val="100000"/>
              </a:lnSpc>
              <a:spcBef>
                <a:spcPts val="281"/>
              </a:spcBef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Calibri"/>
              </a:rPr>
              <a:t>         </a:t>
            </a:r>
            <a:r>
              <a:rPr b="0" lang="en-US" sz="1400" spc="-1" strike="noStrike">
                <a:solidFill>
                  <a:srgbClr val="000000"/>
                </a:solidFill>
                <a:latin typeface="Calibri"/>
              </a:rPr>
              <a:t>invidus et tristis, cupidus dextraeque tenacis,</a:t>
            </a:r>
            <a:br/>
            <a:r>
              <a:rPr b="0" lang="en-US" sz="1400" spc="-1" strike="noStrike">
                <a:solidFill>
                  <a:srgbClr val="000000"/>
                </a:solidFill>
                <a:latin typeface="Calibri"/>
              </a:rPr>
              <a:t>non expers fraudis, timidus luteique coloris.</a:t>
            </a:r>
            <a:br/>
            <a:endParaRPr b="0" lang="it-IT" sz="1400" spc="-1" strike="noStrike">
              <a:solidFill>
                <a:srgbClr val="000000"/>
              </a:solidFill>
              <a:latin typeface="Calibri"/>
            </a:endParaRPr>
          </a:p>
          <a:p>
            <a:pPr marL="343080" indent="-342720">
              <a:lnSpc>
                <a:spcPct val="100000"/>
              </a:lnSpc>
              <a:spcBef>
                <a:spcPts val="281"/>
              </a:spcBef>
              <a:tabLst>
                <a:tab algn="l" pos="0"/>
              </a:tabLst>
            </a:pPr>
            <a:r>
              <a:rPr b="0" lang="en-US" sz="1400" spc="-1" strike="noStrike">
                <a:solidFill>
                  <a:srgbClr val="ff0000"/>
                </a:solidFill>
                <a:latin typeface="Calibri"/>
              </a:rPr>
              <a:t>         </a:t>
            </a:r>
            <a:r>
              <a:rPr b="0" lang="en-US" sz="1400" spc="-1" strike="noStrike">
                <a:solidFill>
                  <a:srgbClr val="ff0000"/>
                </a:solidFill>
                <a:latin typeface="Calibri"/>
              </a:rPr>
              <a:t>De humorum coloribus</a:t>
            </a:r>
            <a:br/>
            <a:r>
              <a:rPr b="0" lang="en-US" sz="1400" spc="-1" strike="noStrike">
                <a:solidFill>
                  <a:srgbClr val="000000"/>
                </a:solidFill>
                <a:latin typeface="Calibri"/>
              </a:rPr>
              <a:t>Hi sunt humores, qui praestant cuique colores.</a:t>
            </a:r>
            <a:br/>
            <a:r>
              <a:rPr b="0" lang="en-US" sz="1400" spc="-1" strike="noStrike">
                <a:solidFill>
                  <a:srgbClr val="000000"/>
                </a:solidFill>
                <a:latin typeface="Calibri"/>
              </a:rPr>
              <a:t>omnibus in rebus ex phlegmate fit color albus.</a:t>
            </a:r>
            <a:br/>
            <a:r>
              <a:rPr b="0" lang="en-US" sz="1400" spc="-1" strike="noStrike">
                <a:solidFill>
                  <a:srgbClr val="000000"/>
                </a:solidFill>
                <a:latin typeface="Calibri"/>
              </a:rPr>
              <a:t>sanguine fit rubens; cholera rubea quoque rufus.</a:t>
            </a:r>
            <a:br/>
            <a:r>
              <a:rPr b="0" lang="en-US" sz="1400" spc="-1" strike="noStrike">
                <a:solidFill>
                  <a:srgbClr val="000000"/>
                </a:solidFill>
                <a:latin typeface="Calibri"/>
              </a:rPr>
              <a:t>corporibus fuscum bilis dat nigra colorem;</a:t>
            </a:r>
            <a:endParaRPr b="0" lang="it-IT" sz="1400" spc="-1" strike="noStrike">
              <a:solidFill>
                <a:srgbClr val="000000"/>
              </a:solidFill>
              <a:latin typeface="Calibri"/>
            </a:endParaRPr>
          </a:p>
          <a:p>
            <a:pPr marL="343080" indent="-342720">
              <a:lnSpc>
                <a:spcPct val="100000"/>
              </a:lnSpc>
              <a:spcBef>
                <a:spcPts val="281"/>
              </a:spcBef>
              <a:buClr>
                <a:srgbClr val="000000"/>
              </a:buClr>
              <a:buFont typeface="Arial"/>
              <a:buChar char="•"/>
              <a:tabLst>
                <a:tab algn="l" pos="0"/>
              </a:tabLst>
            </a:pPr>
            <a:r>
              <a:rPr b="0" lang="it-IT" sz="1400" spc="-1" strike="noStrike">
                <a:solidFill>
                  <a:srgbClr val="000000"/>
                </a:solidFill>
                <a:latin typeface="Calibri"/>
              </a:rPr>
              <a:t>esse solent fusci quos bilis possidet atra.</a:t>
            </a:r>
            <a:br/>
            <a:br/>
            <a:r>
              <a:rPr b="0" lang="en-US" sz="1400" spc="-1" strike="noStrike">
                <a:solidFill>
                  <a:srgbClr val="000000"/>
                </a:solidFill>
                <a:latin typeface="Calibri"/>
              </a:rPr>
              <a:t> </a:t>
            </a:r>
            <a:endParaRPr b="0" lang="it-IT" sz="1400" spc="-1" strike="noStrike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109" name="Picture 1" descr="C:\Documents and Settings\Bianconi\Desktop\corso 2012\uroscopia.jpg"/>
          <p:cNvPicPr/>
          <p:nvPr/>
        </p:nvPicPr>
        <p:blipFill>
          <a:blip r:embed="rId1"/>
          <a:stretch/>
        </p:blipFill>
        <p:spPr>
          <a:xfrm>
            <a:off x="4929120" y="3357720"/>
            <a:ext cx="2884320" cy="1956960"/>
          </a:xfrm>
          <a:prstGeom prst="rect">
            <a:avLst/>
          </a:prstGeom>
          <a:ln w="0">
            <a:noFill/>
          </a:ln>
        </p:spPr>
      </p:pic>
      <p:sp>
        <p:nvSpPr>
          <p:cNvPr id="110" name="CustomShape 2"/>
          <p:cNvSpPr/>
          <p:nvPr/>
        </p:nvSpPr>
        <p:spPr>
          <a:xfrm>
            <a:off x="5143680" y="5357880"/>
            <a:ext cx="2214360" cy="364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it-IT" sz="1800" spc="-1" strike="noStrike">
                <a:solidFill>
                  <a:srgbClr val="000000"/>
                </a:solidFill>
                <a:latin typeface="Calibri"/>
              </a:rPr>
              <a:t>uroscopia</a:t>
            </a:r>
            <a:endParaRPr b="0" lang="it-IT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TextShape 1"/>
          <p:cNvSpPr txBox="1"/>
          <p:nvPr/>
        </p:nvSpPr>
        <p:spPr>
          <a:xfrm>
            <a:off x="457200" y="285840"/>
            <a:ext cx="8229240" cy="5839920"/>
          </a:xfrm>
          <a:prstGeom prst="rect">
            <a:avLst/>
          </a:prstGeom>
          <a:noFill/>
          <a:ln w="0">
            <a:noFill/>
          </a:ln>
        </p:spPr>
        <p:txBody>
          <a:bodyPr>
            <a:normAutofit fontScale="55000"/>
          </a:bodyPr>
          <a:p>
            <a:pPr marL="343080" indent="-342720">
              <a:lnSpc>
                <a:spcPct val="100000"/>
              </a:lnSpc>
              <a:spcBef>
                <a:spcPts val="641"/>
              </a:spcBef>
              <a:tabLst>
                <a:tab algn="l" pos="0"/>
              </a:tabLst>
            </a:pPr>
            <a:r>
              <a:rPr b="0" lang="en-US" sz="3200" spc="-1" strike="noStrike">
                <a:solidFill>
                  <a:srgbClr val="ff0000"/>
                </a:solidFill>
                <a:latin typeface="Calibri"/>
              </a:rPr>
              <a:t>     </a:t>
            </a:r>
            <a:r>
              <a:rPr b="0" lang="en-US" sz="2000" spc="-1" strike="noStrike">
                <a:solidFill>
                  <a:srgbClr val="ff0000"/>
                </a:solidFill>
                <a:latin typeface="Calibri"/>
              </a:rPr>
              <a:t>De abundantia sanguinis</a:t>
            </a:r>
            <a:br/>
            <a:r>
              <a:rPr b="0" lang="en-US" sz="2000" spc="-1" strike="noStrike">
                <a:solidFill>
                  <a:srgbClr val="000000"/>
                </a:solidFill>
                <a:latin typeface="Calibri"/>
              </a:rPr>
              <a:t>Si peccet sanguis, facies rubet, extat ocellus,</a:t>
            </a:r>
            <a:br/>
            <a:r>
              <a:rPr b="0" lang="en-US" sz="2000" spc="-1" strike="noStrike">
                <a:solidFill>
                  <a:srgbClr val="000000"/>
                </a:solidFill>
                <a:latin typeface="Calibri"/>
              </a:rPr>
              <a:t>inflantur genae corpus nimiumque gravatur,</a:t>
            </a:r>
            <a:br/>
            <a:r>
              <a:rPr b="0" lang="en-US" sz="2000" spc="-1" strike="noStrike">
                <a:solidFill>
                  <a:srgbClr val="000000"/>
                </a:solidFill>
                <a:latin typeface="Calibri"/>
              </a:rPr>
              <a:t>est pulsusque frequens, plenus, mollis, dolor ingens</a:t>
            </a:r>
            <a:br/>
            <a:r>
              <a:rPr b="0" lang="en-US" sz="2000" spc="-1" strike="noStrike">
                <a:solidFill>
                  <a:srgbClr val="000000"/>
                </a:solidFill>
                <a:latin typeface="Calibri"/>
              </a:rPr>
              <a:t>maxime fit frontis et constipatio ventris</a:t>
            </a:r>
            <a:r>
              <a:rPr b="0" lang="it-IT" sz="2000" spc="-1" strike="noStrike">
                <a:solidFill>
                  <a:srgbClr val="000000"/>
                </a:solidFill>
                <a:latin typeface="Calibri"/>
              </a:rPr>
              <a:t> </a:t>
            </a:r>
            <a:endParaRPr b="0" lang="it-IT" sz="2000" spc="-1" strike="noStrike">
              <a:solidFill>
                <a:srgbClr val="000000"/>
              </a:solidFill>
              <a:latin typeface="Calibri"/>
            </a:endParaRPr>
          </a:p>
          <a:p>
            <a:pPr marL="343080" indent="-342720">
              <a:lnSpc>
                <a:spcPct val="100000"/>
              </a:lnSpc>
              <a:spcBef>
                <a:spcPts val="400"/>
              </a:spcBef>
              <a:tabLst>
                <a:tab algn="l" pos="0"/>
              </a:tabLst>
            </a:pPr>
            <a:r>
              <a:rPr b="0" lang="it-IT" sz="2000" spc="-1" strike="noStrike">
                <a:solidFill>
                  <a:srgbClr val="000000"/>
                </a:solidFill>
                <a:latin typeface="Calibri"/>
              </a:rPr>
              <a:t>          </a:t>
            </a:r>
            <a:r>
              <a:rPr b="0" lang="it-IT" sz="2000" spc="-1" strike="noStrike">
                <a:solidFill>
                  <a:srgbClr val="000000"/>
                </a:solidFill>
                <a:latin typeface="Calibri"/>
              </a:rPr>
              <a:t>siccaque lingua, sitis et somnia plena rubore,</a:t>
            </a:r>
            <a:br/>
            <a:r>
              <a:rPr b="0" lang="it-IT" sz="2000" spc="-1" strike="noStrike">
                <a:solidFill>
                  <a:srgbClr val="000000"/>
                </a:solidFill>
                <a:latin typeface="Calibri"/>
              </a:rPr>
              <a:t>dulcor adest sputi, sunt acria dulcia quaeque.</a:t>
            </a:r>
            <a:br/>
            <a:br/>
            <a:r>
              <a:rPr b="0" lang="it-IT" sz="2000" spc="-1" strike="noStrike">
                <a:solidFill>
                  <a:srgbClr val="000000"/>
                </a:solidFill>
                <a:latin typeface="Calibri"/>
              </a:rPr>
              <a:t> </a:t>
            </a:r>
            <a:r>
              <a:rPr b="0" lang="it-IT" sz="2000" spc="-1" strike="noStrike">
                <a:solidFill>
                  <a:srgbClr val="ff0000"/>
                </a:solidFill>
                <a:latin typeface="Calibri"/>
              </a:rPr>
              <a:t>De abundantia cholerae</a:t>
            </a:r>
            <a:br/>
            <a:r>
              <a:rPr b="0" lang="it-IT" sz="2000" spc="-1" strike="noStrike">
                <a:solidFill>
                  <a:srgbClr val="000000"/>
                </a:solidFill>
                <a:latin typeface="Calibri"/>
              </a:rPr>
              <a:t>Accusat choleram dextrae dolor, aspera lingua,</a:t>
            </a:r>
            <a:br/>
            <a:r>
              <a:rPr b="0" lang="it-IT" sz="2000" spc="-1" strike="noStrike">
                <a:solidFill>
                  <a:srgbClr val="000000"/>
                </a:solidFill>
                <a:latin typeface="Calibri"/>
              </a:rPr>
              <a:t>tinnitus vomitusque frequens, vigilantia multa,</a:t>
            </a:r>
            <a:br/>
            <a:r>
              <a:rPr b="0" lang="it-IT" sz="2000" spc="-1" strike="noStrike">
                <a:solidFill>
                  <a:srgbClr val="000000"/>
                </a:solidFill>
                <a:latin typeface="Calibri"/>
              </a:rPr>
              <a:t>multa sitis pinguisque eiectio, tormina ventris,</a:t>
            </a:r>
            <a:br/>
            <a:r>
              <a:rPr b="0" lang="it-IT" sz="2000" spc="-1" strike="noStrike">
                <a:solidFill>
                  <a:srgbClr val="000000"/>
                </a:solidFill>
                <a:latin typeface="Calibri"/>
              </a:rPr>
              <a:t>nausea fit morsus cordis, languescit onexia, </a:t>
            </a:r>
            <a:endParaRPr b="0" lang="it-IT" sz="2000" spc="-1" strike="noStrike">
              <a:solidFill>
                <a:srgbClr val="000000"/>
              </a:solidFill>
              <a:latin typeface="Calibri"/>
            </a:endParaRPr>
          </a:p>
          <a:p>
            <a:pPr marL="343080" indent="-342720">
              <a:lnSpc>
                <a:spcPct val="100000"/>
              </a:lnSpc>
              <a:spcBef>
                <a:spcPts val="400"/>
              </a:spcBef>
              <a:tabLst>
                <a:tab algn="l" pos="0"/>
              </a:tabLst>
            </a:pPr>
            <a:r>
              <a:rPr b="0" lang="it-IT" sz="2000" spc="-1" strike="noStrike">
                <a:solidFill>
                  <a:srgbClr val="000000"/>
                </a:solidFill>
                <a:latin typeface="Calibri"/>
              </a:rPr>
              <a:t>          </a:t>
            </a:r>
            <a:r>
              <a:rPr b="0" lang="it-IT" sz="2000" spc="-1" strike="noStrike">
                <a:solidFill>
                  <a:srgbClr val="000000"/>
                </a:solidFill>
                <a:latin typeface="Calibri"/>
              </a:rPr>
              <a:t>pulsus adest gracilis, durus veloxque, calescens.</a:t>
            </a:r>
            <a:br/>
            <a:r>
              <a:rPr b="0" lang="it-IT" sz="2000" spc="-1" strike="noStrike">
                <a:solidFill>
                  <a:srgbClr val="000000"/>
                </a:solidFill>
                <a:latin typeface="Calibri"/>
              </a:rPr>
              <a:t>aret amaretque os, incendia somnia fingunt.</a:t>
            </a:r>
            <a:endParaRPr b="0" lang="it-IT" sz="2000" spc="-1" strike="noStrike">
              <a:solidFill>
                <a:srgbClr val="000000"/>
              </a:solidFill>
              <a:latin typeface="Calibri"/>
            </a:endParaRPr>
          </a:p>
          <a:p>
            <a:pPr marL="343080" indent="-342720">
              <a:lnSpc>
                <a:spcPct val="100000"/>
              </a:lnSpc>
              <a:spcBef>
                <a:spcPts val="400"/>
              </a:spcBef>
              <a:tabLst>
                <a:tab algn="l" pos="0"/>
              </a:tabLst>
            </a:pPr>
            <a:endParaRPr b="0" lang="it-IT" sz="2000" spc="-1" strike="noStrike">
              <a:solidFill>
                <a:srgbClr val="000000"/>
              </a:solidFill>
              <a:latin typeface="Calibri"/>
            </a:endParaRPr>
          </a:p>
          <a:p>
            <a:pPr marL="343080" indent="-342720">
              <a:lnSpc>
                <a:spcPct val="100000"/>
              </a:lnSpc>
              <a:spcBef>
                <a:spcPts val="400"/>
              </a:spcBef>
              <a:buClr>
                <a:srgbClr val="ff0000"/>
              </a:buClr>
              <a:buFont typeface="Arial"/>
              <a:buChar char="•"/>
              <a:tabLst>
                <a:tab algn="l" pos="0"/>
              </a:tabLst>
            </a:pPr>
            <a:r>
              <a:rPr b="0" lang="it-IT" sz="2000" spc="-1" strike="noStrike">
                <a:solidFill>
                  <a:srgbClr val="ff0000"/>
                </a:solidFill>
                <a:latin typeface="Calibri"/>
              </a:rPr>
              <a:t>De abundantia phlegmatis</a:t>
            </a:r>
            <a:br/>
            <a:r>
              <a:rPr b="0" lang="it-IT" sz="2000" spc="-1" strike="noStrike">
                <a:solidFill>
                  <a:srgbClr val="000000"/>
                </a:solidFill>
                <a:latin typeface="Calibri"/>
              </a:rPr>
              <a:t>Phlegma supergrediens proprias in corpore leges,</a:t>
            </a:r>
            <a:br/>
            <a:r>
              <a:rPr b="0" lang="it-IT" sz="2000" spc="-1" strike="noStrike">
                <a:solidFill>
                  <a:srgbClr val="000000"/>
                </a:solidFill>
                <a:latin typeface="Calibri"/>
              </a:rPr>
              <a:t>os facit insipidum, fastidia crebra, salivas,</a:t>
            </a:r>
            <a:br/>
            <a:r>
              <a:rPr b="0" lang="it-IT" sz="2000" spc="-1" strike="noStrike">
                <a:solidFill>
                  <a:srgbClr val="000000"/>
                </a:solidFill>
                <a:latin typeface="Calibri"/>
              </a:rPr>
              <a:t>costarum, stomachi simul occipitisque dolores,</a:t>
            </a:r>
            <a:br/>
            <a:r>
              <a:rPr b="0" lang="it-IT" sz="2000" spc="-1" strike="noStrike">
                <a:solidFill>
                  <a:srgbClr val="000000"/>
                </a:solidFill>
                <a:latin typeface="Calibri"/>
              </a:rPr>
              <a:t>pulsus adest rarus, tardus, mollis quoque inanis.</a:t>
            </a:r>
            <a:endParaRPr b="0" lang="it-IT" sz="2000" spc="-1" strike="noStrike">
              <a:solidFill>
                <a:srgbClr val="000000"/>
              </a:solidFill>
              <a:latin typeface="Calibri"/>
            </a:endParaRPr>
          </a:p>
          <a:p>
            <a:pPr marL="343080" indent="-34272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•"/>
              <a:tabLst>
                <a:tab algn="l" pos="0"/>
              </a:tabLst>
            </a:pPr>
            <a:r>
              <a:rPr b="0" lang="it-IT" sz="2000" spc="-1" strike="noStrike">
                <a:solidFill>
                  <a:srgbClr val="000000"/>
                </a:solidFill>
                <a:latin typeface="Calibri"/>
              </a:rPr>
              <a:t>praecedit fallax phantasmata somnus aquosa.</a:t>
            </a:r>
            <a:br/>
            <a:br/>
            <a:r>
              <a:rPr b="0" lang="it-IT" sz="2000" spc="-1" strike="noStrike">
                <a:solidFill>
                  <a:srgbClr val="000000"/>
                </a:solidFill>
                <a:latin typeface="Calibri"/>
              </a:rPr>
              <a:t> </a:t>
            </a:r>
            <a:r>
              <a:rPr b="0" lang="it-IT" sz="2000" spc="-1" strike="noStrike">
                <a:solidFill>
                  <a:srgbClr val="ff0000"/>
                </a:solidFill>
                <a:latin typeface="Calibri"/>
              </a:rPr>
              <a:t>De abundantia melancholiae</a:t>
            </a:r>
            <a:br/>
            <a:r>
              <a:rPr b="0" lang="it-IT" sz="2000" spc="-1" strike="noStrike">
                <a:solidFill>
                  <a:srgbClr val="000000"/>
                </a:solidFill>
                <a:latin typeface="Calibri"/>
              </a:rPr>
              <a:t>Humorum pleno dum faex in corpore regnat,</a:t>
            </a:r>
            <a:br/>
            <a:r>
              <a:rPr b="0" lang="it-IT" sz="2000" spc="-1" strike="noStrike">
                <a:solidFill>
                  <a:srgbClr val="000000"/>
                </a:solidFill>
                <a:latin typeface="Calibri"/>
              </a:rPr>
              <a:t>nigra cutis, durus pulsus tenuisque urina,</a:t>
            </a:r>
            <a:br/>
            <a:r>
              <a:rPr b="0" lang="it-IT" sz="2000" spc="-1" strike="noStrike">
                <a:solidFill>
                  <a:srgbClr val="000000"/>
                </a:solidFill>
                <a:latin typeface="Calibri"/>
              </a:rPr>
              <a:t>sollicitudo, timor, tristitia, somnia tetra.</a:t>
            </a:r>
            <a:br/>
            <a:r>
              <a:rPr b="0" lang="it-IT" sz="2000" spc="-1" strike="noStrike">
                <a:solidFill>
                  <a:srgbClr val="000000"/>
                </a:solidFill>
                <a:latin typeface="Calibri"/>
              </a:rPr>
              <a:t>coacescunt ructus, sapor et sputaminis idem.</a:t>
            </a:r>
            <a:endParaRPr b="0" lang="it-IT" sz="2000" spc="-1" strike="noStrike">
              <a:solidFill>
                <a:srgbClr val="000000"/>
              </a:solidFill>
              <a:latin typeface="Calibri"/>
            </a:endParaRPr>
          </a:p>
          <a:p>
            <a:pPr marL="343080" indent="-34272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•"/>
              <a:tabLst>
                <a:tab algn="l" pos="0"/>
              </a:tabLst>
            </a:pPr>
            <a:r>
              <a:rPr b="0" lang="it-IT" sz="2000" spc="-1" strike="noStrike">
                <a:solidFill>
                  <a:srgbClr val="000000"/>
                </a:solidFill>
                <a:latin typeface="Calibri"/>
              </a:rPr>
              <a:t>levaque praecipue tinnit vel sibilat auris.</a:t>
            </a:r>
            <a:br/>
            <a:br/>
            <a:br/>
            <a:r>
              <a:rPr b="0" lang="it-IT" sz="1600" spc="-1" strike="noStrike">
                <a:solidFill>
                  <a:srgbClr val="000000"/>
                </a:solidFill>
                <a:latin typeface="Calibri"/>
              </a:rPr>
              <a:t> </a:t>
            </a:r>
            <a:endParaRPr b="0" lang="it-IT" sz="1600" spc="-1" strike="noStrike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112" name="Picture 1" descr="C:\Documents and Settings\Bianconi\Desktop\corso 2012\gsms_1553d_egenolf_come_posizionare_una_casa_in_cui__vivere.jpg"/>
          <p:cNvPicPr/>
          <p:nvPr/>
        </p:nvPicPr>
        <p:blipFill>
          <a:blip r:embed="rId1"/>
          <a:stretch/>
        </p:blipFill>
        <p:spPr>
          <a:xfrm>
            <a:off x="15912720" y="4429080"/>
            <a:ext cx="16105320" cy="21473640"/>
          </a:xfrm>
          <a:prstGeom prst="rect">
            <a:avLst/>
          </a:prstGeom>
          <a:ln w="0">
            <a:noFill/>
          </a:ln>
        </p:spPr>
      </p:pic>
      <p:pic>
        <p:nvPicPr>
          <p:cNvPr id="113" name="Picture 2" descr="C:\Documents and Settings\Bianconi\Desktop\corso 2012\conciliator.jpg"/>
          <p:cNvPicPr/>
          <p:nvPr/>
        </p:nvPicPr>
        <p:blipFill>
          <a:blip r:embed="rId2"/>
          <a:stretch/>
        </p:blipFill>
        <p:spPr>
          <a:xfrm>
            <a:off x="5000760" y="2071800"/>
            <a:ext cx="2827800" cy="365256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TextShape 1"/>
          <p:cNvSpPr txBox="1"/>
          <p:nvPr/>
        </p:nvSpPr>
        <p:spPr>
          <a:xfrm>
            <a:off x="457200" y="642960"/>
            <a:ext cx="8229240" cy="54828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p>
            <a:pPr marL="343080" indent="-342720">
              <a:lnSpc>
                <a:spcPct val="100000"/>
              </a:lnSpc>
              <a:spcBef>
                <a:spcPts val="281"/>
              </a:spcBef>
              <a:buClr>
                <a:srgbClr val="ff0000"/>
              </a:buClr>
              <a:buFont typeface="Arial"/>
              <a:buChar char="•"/>
            </a:pPr>
            <a:r>
              <a:rPr b="0" lang="en-US" sz="1400" spc="-1" strike="noStrike">
                <a:solidFill>
                  <a:srgbClr val="ff0000"/>
                </a:solidFill>
                <a:latin typeface="Calibri"/>
              </a:rPr>
              <a:t>De phlebotomia</a:t>
            </a:r>
            <a:br/>
            <a:r>
              <a:rPr b="0" lang="en-US" sz="1400" spc="-1" strike="noStrike">
                <a:solidFill>
                  <a:srgbClr val="000000"/>
                </a:solidFill>
                <a:latin typeface="Calibri"/>
              </a:rPr>
              <a:t>denus septenus vix phlebotomum petit annus.</a:t>
            </a:r>
            <a:br/>
            <a:r>
              <a:rPr b="0" lang="en-US" sz="1400" spc="-1" strike="noStrike">
                <a:solidFill>
                  <a:srgbClr val="000000"/>
                </a:solidFill>
                <a:latin typeface="Calibri"/>
              </a:rPr>
              <a:t>Spiritus uberior exit per phlebotomiam:</a:t>
            </a:r>
            <a:br/>
            <a:r>
              <a:rPr b="0" lang="en-US" sz="1400" spc="-1" strike="noStrike">
                <a:solidFill>
                  <a:srgbClr val="000000"/>
                </a:solidFill>
                <a:latin typeface="Calibri"/>
              </a:rPr>
              <a:t>spiritus ex potu vini mox multiplicatur</a:t>
            </a:r>
            <a:br/>
            <a:r>
              <a:rPr b="0" lang="en-US" sz="1400" spc="-1" strike="noStrike">
                <a:solidFill>
                  <a:srgbClr val="000000"/>
                </a:solidFill>
                <a:latin typeface="Calibri"/>
              </a:rPr>
              <a:t>humorumque cibo damnum lente reparatur.</a:t>
            </a:r>
            <a:endParaRPr b="0" lang="it-IT" sz="1400" spc="-1" strike="noStrike">
              <a:solidFill>
                <a:srgbClr val="000000"/>
              </a:solidFill>
              <a:latin typeface="Calibri"/>
            </a:endParaRPr>
          </a:p>
          <a:p>
            <a:pPr marL="343080" indent="-342720">
              <a:lnSpc>
                <a:spcPct val="100000"/>
              </a:lnSpc>
              <a:spcBef>
                <a:spcPts val="28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1400" spc="-1" strike="noStrike">
                <a:solidFill>
                  <a:srgbClr val="000000"/>
                </a:solidFill>
                <a:latin typeface="Calibri"/>
              </a:rPr>
              <a:t>lumina clarificat, sincerat phlebotomia</a:t>
            </a:r>
            <a:br/>
            <a:r>
              <a:rPr b="0" lang="en-US" sz="1400" spc="-1" strike="noStrike">
                <a:solidFill>
                  <a:srgbClr val="000000"/>
                </a:solidFill>
                <a:latin typeface="Calibri"/>
              </a:rPr>
              <a:t>mentes et cerebrum, calidas facit esse medullas,</a:t>
            </a:r>
            <a:br/>
            <a:r>
              <a:rPr b="0" lang="en-US" sz="1400" spc="-1" strike="noStrike">
                <a:solidFill>
                  <a:srgbClr val="000000"/>
                </a:solidFill>
                <a:latin typeface="Calibri"/>
              </a:rPr>
              <a:t>viscera purgabit, stomachum ventremque coercet,</a:t>
            </a:r>
            <a:br/>
            <a:r>
              <a:rPr b="0" lang="en-US" sz="1400" spc="-1" strike="noStrike">
                <a:solidFill>
                  <a:srgbClr val="000000"/>
                </a:solidFill>
                <a:latin typeface="Calibri"/>
              </a:rPr>
              <a:t>puros dat sensus, dat somnum, taedia tollit,</a:t>
            </a:r>
            <a:br/>
            <a:r>
              <a:rPr b="0" lang="en-US" sz="1400" spc="-1" strike="noStrike">
                <a:solidFill>
                  <a:srgbClr val="000000"/>
                </a:solidFill>
                <a:latin typeface="Calibri"/>
              </a:rPr>
              <a:t>auditus, vocem, vires producit et auget.</a:t>
            </a:r>
            <a:br/>
            <a:br/>
            <a:r>
              <a:rPr b="0" lang="en-US" sz="1400" spc="-1" strike="noStrike">
                <a:solidFill>
                  <a:srgbClr val="000000"/>
                </a:solidFill>
                <a:latin typeface="Calibri"/>
              </a:rPr>
              <a:t>        </a:t>
            </a:r>
            <a:br/>
            <a:r>
              <a:rPr b="0" lang="en-US" sz="1400" spc="-1" strike="noStrike">
                <a:solidFill>
                  <a:srgbClr val="ff0000"/>
                </a:solidFill>
                <a:latin typeface="Calibri"/>
              </a:rPr>
              <a:t> De phlebotomandi tempore</a:t>
            </a:r>
            <a:br/>
            <a:r>
              <a:rPr b="0" lang="en-US" sz="1400" spc="-1" strike="noStrike">
                <a:solidFill>
                  <a:srgbClr val="000000"/>
                </a:solidFill>
                <a:latin typeface="Calibri"/>
              </a:rPr>
              <a:t>Tres insunt istis, Maius, September, Aprilis,</a:t>
            </a:r>
            <a:br/>
            <a:r>
              <a:rPr b="0" lang="en-US" sz="1400" spc="-1" strike="noStrike">
                <a:solidFill>
                  <a:srgbClr val="000000"/>
                </a:solidFill>
                <a:latin typeface="Calibri"/>
              </a:rPr>
              <a:t>et sunt lunares, sunt velut Hydra dies.</a:t>
            </a:r>
            <a:br/>
            <a:r>
              <a:rPr b="0" lang="en-US" sz="1400" spc="-1" strike="noStrike">
                <a:solidFill>
                  <a:srgbClr val="000000"/>
                </a:solidFill>
                <a:latin typeface="Calibri"/>
              </a:rPr>
              <a:t>prima dies primi postremoque posteriorum,</a:t>
            </a:r>
            <a:br/>
            <a:r>
              <a:rPr b="0" lang="en-US" sz="1400" spc="-1" strike="noStrike">
                <a:solidFill>
                  <a:srgbClr val="000000"/>
                </a:solidFill>
                <a:latin typeface="Calibri"/>
              </a:rPr>
              <a:t>nec sanguis minui, nec carnis anseris uti.</a:t>
            </a:r>
            <a:endParaRPr b="0" lang="it-IT" sz="1400" spc="-1" strike="noStrike">
              <a:solidFill>
                <a:srgbClr val="000000"/>
              </a:solidFill>
              <a:latin typeface="Calibri"/>
            </a:endParaRPr>
          </a:p>
          <a:p>
            <a:pPr marL="343080" indent="-342720">
              <a:lnSpc>
                <a:spcPct val="100000"/>
              </a:lnSpc>
              <a:spcBef>
                <a:spcPts val="28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1400" spc="-1" strike="noStrike">
                <a:solidFill>
                  <a:srgbClr val="000000"/>
                </a:solidFill>
                <a:latin typeface="Calibri"/>
              </a:rPr>
              <a:t>in sene vel iuvene, si venae sanguine plenae,</a:t>
            </a:r>
            <a:br/>
            <a:r>
              <a:rPr b="0" lang="en-US" sz="1400" spc="-1" strike="noStrike">
                <a:solidFill>
                  <a:srgbClr val="000000"/>
                </a:solidFill>
                <a:latin typeface="Calibri"/>
              </a:rPr>
              <a:t>omni mense bene confert incisio venae.</a:t>
            </a:r>
            <a:br/>
            <a:r>
              <a:rPr b="0" lang="en-US" sz="1400" spc="-1" strike="noStrike">
                <a:solidFill>
                  <a:srgbClr val="000000"/>
                </a:solidFill>
                <a:latin typeface="Calibri"/>
              </a:rPr>
              <a:t>hi sunt tres menses: Maius, September, Aprilis.</a:t>
            </a:r>
            <a:br/>
            <a:r>
              <a:rPr b="0" lang="en-US" sz="1400" spc="-1" strike="noStrike">
                <a:solidFill>
                  <a:srgbClr val="000000"/>
                </a:solidFill>
                <a:latin typeface="Calibri"/>
              </a:rPr>
              <a:t>in quibus eminuas, ut longo tempore vivas.  </a:t>
            </a:r>
            <a:br/>
            <a:r>
              <a:rPr b="0" lang="en-US" sz="1400" spc="-1" strike="noStrike">
                <a:solidFill>
                  <a:srgbClr val="000000"/>
                </a:solidFill>
                <a:latin typeface="Calibri"/>
              </a:rPr>
              <a:t>Fridida natura, frigens regio, dolor ingens,</a:t>
            </a:r>
            <a:br/>
            <a:r>
              <a:rPr b="0" lang="en-US" sz="1400" spc="-1" strike="noStrike">
                <a:solidFill>
                  <a:srgbClr val="000000"/>
                </a:solidFill>
                <a:latin typeface="Calibri"/>
              </a:rPr>
              <a:t>post lavacrum, coitum, minor aetas atque senilis,</a:t>
            </a:r>
            <a:br/>
            <a:r>
              <a:rPr b="0" lang="it-IT" sz="1400" spc="-1" strike="noStrike">
                <a:solidFill>
                  <a:srgbClr val="000000"/>
                </a:solidFill>
                <a:latin typeface="Calibri"/>
              </a:rPr>
              <a:t> </a:t>
            </a:r>
            <a:endParaRPr b="0" lang="it-IT" sz="1400" spc="-1" strike="noStrike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115" name="Picture 1" descr="C:\Documents and Settings\Bianconi\Desktop\corso 2012\chirurgia.jpg"/>
          <p:cNvPicPr/>
          <p:nvPr/>
        </p:nvPicPr>
        <p:blipFill>
          <a:blip r:embed="rId1"/>
          <a:stretch/>
        </p:blipFill>
        <p:spPr>
          <a:xfrm>
            <a:off x="5214960" y="2071800"/>
            <a:ext cx="2627280" cy="37098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TextShape 1"/>
          <p:cNvSpPr txBox="1"/>
          <p:nvPr/>
        </p:nvSpPr>
        <p:spPr>
          <a:xfrm>
            <a:off x="457200" y="571320"/>
            <a:ext cx="8229240" cy="5554440"/>
          </a:xfrm>
          <a:prstGeom prst="rect">
            <a:avLst/>
          </a:prstGeom>
          <a:noFill/>
          <a:ln w="0">
            <a:noFill/>
          </a:ln>
        </p:spPr>
        <p:txBody>
          <a:bodyPr>
            <a:normAutofit fontScale="84000"/>
          </a:bodyPr>
          <a:p>
            <a:pPr marL="343080" indent="-342720">
              <a:lnSpc>
                <a:spcPct val="100000"/>
              </a:lnSpc>
              <a:spcBef>
                <a:spcPts val="300"/>
              </a:spcBef>
              <a:buClr>
                <a:srgbClr val="000000"/>
              </a:buClr>
              <a:buFont typeface="Arial"/>
              <a:buChar char="•"/>
            </a:pPr>
            <a:r>
              <a:rPr b="0" lang="it-IT" sz="1400" spc="-1" strike="noStrike">
                <a:solidFill>
                  <a:srgbClr val="000000"/>
                </a:solidFill>
                <a:latin typeface="Calibri"/>
              </a:rPr>
              <a:t> </a:t>
            </a:r>
            <a:r>
              <a:rPr b="0" lang="it-IT" sz="1500" spc="-1" strike="noStrike">
                <a:solidFill>
                  <a:srgbClr val="ff0000"/>
                </a:solidFill>
                <a:latin typeface="Calibri"/>
              </a:rPr>
              <a:t>Quid phlebotomia efficit</a:t>
            </a:r>
            <a:br/>
            <a:r>
              <a:rPr b="0" lang="it-IT" sz="1500" spc="-1" strike="noStrike">
                <a:solidFill>
                  <a:srgbClr val="000000"/>
                </a:solidFill>
                <a:latin typeface="Calibri"/>
              </a:rPr>
              <a:t>Exhilarat tristes, iratos placat, amantes</a:t>
            </a:r>
            <a:br/>
            <a:r>
              <a:rPr b="0" lang="it-IT" sz="1500" spc="-1" strike="noStrike">
                <a:solidFill>
                  <a:srgbClr val="000000"/>
                </a:solidFill>
                <a:latin typeface="Calibri"/>
              </a:rPr>
              <a:t>ne sint amentes, phlebotomia facit.</a:t>
            </a:r>
            <a:br/>
            <a:br/>
            <a:r>
              <a:rPr b="0" lang="it-IT" sz="1500" spc="-1" strike="noStrike">
                <a:solidFill>
                  <a:srgbClr val="000000"/>
                </a:solidFill>
                <a:latin typeface="Calibri"/>
              </a:rPr>
              <a:t> </a:t>
            </a:r>
            <a:r>
              <a:rPr b="0" lang="it-IT" sz="1500" spc="-1" strike="noStrike">
                <a:solidFill>
                  <a:srgbClr val="ff0000"/>
                </a:solidFill>
                <a:latin typeface="Calibri"/>
              </a:rPr>
              <a:t>Quomodo phlebotomare</a:t>
            </a:r>
            <a:br/>
            <a:r>
              <a:rPr b="0" lang="it-IT" sz="1500" spc="-1" strike="noStrike">
                <a:solidFill>
                  <a:srgbClr val="000000"/>
                </a:solidFill>
                <a:latin typeface="Calibri"/>
              </a:rPr>
              <a:t>Fac plagam largam mediocriter, ut cito fumus</a:t>
            </a:r>
            <a:br/>
            <a:r>
              <a:rPr b="0" lang="it-IT" sz="1500" spc="-1" strike="noStrike">
                <a:solidFill>
                  <a:srgbClr val="000000"/>
                </a:solidFill>
                <a:latin typeface="Calibri"/>
              </a:rPr>
              <a:t>exeat uberius liberiusque cruor.</a:t>
            </a:r>
            <a:br/>
            <a:br/>
            <a:r>
              <a:rPr b="0" lang="it-IT" sz="1500" spc="-1" strike="noStrike">
                <a:solidFill>
                  <a:srgbClr val="ff0000"/>
                </a:solidFill>
                <a:latin typeface="Calibri"/>
              </a:rPr>
              <a:t>De phlebotomia et phlebotomato</a:t>
            </a:r>
            <a:br/>
            <a:r>
              <a:rPr b="0" lang="it-IT" sz="1500" spc="-1" strike="noStrike">
                <a:solidFill>
                  <a:srgbClr val="000000"/>
                </a:solidFill>
                <a:latin typeface="Calibri"/>
              </a:rPr>
              <a:t>Sanguine subtracto sex horis est vigilandum,</a:t>
            </a:r>
            <a:br/>
            <a:r>
              <a:rPr b="0" lang="it-IT" sz="1500" spc="-1" strike="noStrike">
                <a:solidFill>
                  <a:srgbClr val="000000"/>
                </a:solidFill>
                <a:latin typeface="Calibri"/>
              </a:rPr>
              <a:t>ne somni fumus laedat sensibile corpus</a:t>
            </a:r>
            <a:br/>
            <a:r>
              <a:rPr b="0" lang="it-IT" sz="1500" spc="-1" strike="noStrike">
                <a:solidFill>
                  <a:srgbClr val="000000"/>
                </a:solidFill>
                <a:latin typeface="Calibri"/>
              </a:rPr>
              <a:t>ne nervum laedas, non sit tibi plaga profunda.</a:t>
            </a:r>
            <a:br/>
            <a:r>
              <a:rPr b="0" lang="it-IT" sz="1500" spc="-1" strike="noStrike">
                <a:solidFill>
                  <a:srgbClr val="000000"/>
                </a:solidFill>
                <a:latin typeface="Calibri"/>
              </a:rPr>
              <a:t>sanguine purgatus non carpas protinus escas.</a:t>
            </a:r>
            <a:br/>
            <a:br/>
            <a:r>
              <a:rPr b="0" lang="it-IT" sz="1500" spc="-1" strike="noStrike">
                <a:solidFill>
                  <a:srgbClr val="ff0000"/>
                </a:solidFill>
                <a:latin typeface="Calibri"/>
              </a:rPr>
              <a:t>Quid interdictum est phlebotomato homine</a:t>
            </a:r>
            <a:br/>
            <a:r>
              <a:rPr b="0" lang="it-IT" sz="1500" spc="-1" strike="noStrike">
                <a:solidFill>
                  <a:srgbClr val="000000"/>
                </a:solidFill>
                <a:latin typeface="Calibri"/>
              </a:rPr>
              <a:t>Omnia de lacte vitabis minute,</a:t>
            </a:r>
            <a:br/>
            <a:r>
              <a:rPr b="0" lang="it-IT" sz="1500" spc="-1" strike="noStrike">
                <a:solidFill>
                  <a:srgbClr val="000000"/>
                </a:solidFill>
                <a:latin typeface="Calibri"/>
              </a:rPr>
              <a:t>et vitet potum phlebotomatus homo.</a:t>
            </a:r>
            <a:br/>
            <a:r>
              <a:rPr b="0" lang="it-IT" sz="1500" spc="-1" strike="noStrike">
                <a:solidFill>
                  <a:srgbClr val="000000"/>
                </a:solidFill>
                <a:latin typeface="Calibri"/>
              </a:rPr>
              <a:t>frigida vitabis, quia sunt inimica minutis.</a:t>
            </a:r>
            <a:br/>
            <a:r>
              <a:rPr b="0" lang="it-IT" sz="1500" spc="-1" strike="noStrike">
                <a:solidFill>
                  <a:srgbClr val="000000"/>
                </a:solidFill>
                <a:latin typeface="Calibri"/>
              </a:rPr>
              <a:t>interdictus erit minutis nubilus aer.</a:t>
            </a:r>
            <a:endParaRPr b="0" lang="it-IT" sz="1500" spc="-1" strike="noStrike">
              <a:solidFill>
                <a:srgbClr val="000000"/>
              </a:solidFill>
              <a:latin typeface="Calibri"/>
            </a:endParaRPr>
          </a:p>
          <a:p>
            <a:pPr marL="343080" indent="-342720">
              <a:lnSpc>
                <a:spcPct val="100000"/>
              </a:lnSpc>
              <a:spcBef>
                <a:spcPts val="300"/>
              </a:spcBef>
              <a:tabLst>
                <a:tab algn="l" pos="0"/>
              </a:tabLst>
            </a:pPr>
            <a:r>
              <a:rPr b="0" lang="it-IT" sz="1500" spc="-1" strike="noStrike">
                <a:solidFill>
                  <a:srgbClr val="000000"/>
                </a:solidFill>
                <a:latin typeface="Calibri"/>
              </a:rPr>
              <a:t>        </a:t>
            </a:r>
            <a:r>
              <a:rPr b="0" lang="it-IT" sz="1500" spc="-1" strike="noStrike">
                <a:solidFill>
                  <a:srgbClr val="000000"/>
                </a:solidFill>
                <a:latin typeface="Calibri"/>
              </a:rPr>
              <a:t>spiritus exultat minutis luce per auras.</a:t>
            </a:r>
            <a:br/>
            <a:r>
              <a:rPr b="0" lang="it-IT" sz="1500" spc="-1" strike="noStrike">
                <a:solidFill>
                  <a:srgbClr val="000000"/>
                </a:solidFill>
                <a:latin typeface="Calibri"/>
              </a:rPr>
              <a:t>omnis apta quies, est motus valde novicus.</a:t>
            </a:r>
            <a:endParaRPr b="0" lang="it-IT" sz="1500" spc="-1" strike="noStrike">
              <a:solidFill>
                <a:srgbClr val="000000"/>
              </a:solidFill>
              <a:latin typeface="Calibri"/>
            </a:endParaRPr>
          </a:p>
          <a:p>
            <a:pPr marL="343080" indent="-342720">
              <a:lnSpc>
                <a:spcPct val="100000"/>
              </a:lnSpc>
              <a:spcBef>
                <a:spcPts val="300"/>
              </a:spcBef>
              <a:tabLst>
                <a:tab algn="l" pos="0"/>
              </a:tabLst>
            </a:pPr>
            <a:endParaRPr b="0" lang="it-IT" sz="1500" spc="-1" strike="noStrike">
              <a:solidFill>
                <a:srgbClr val="000000"/>
              </a:solidFill>
              <a:latin typeface="Calibri"/>
            </a:endParaRPr>
          </a:p>
          <a:p>
            <a:pPr marL="343080" indent="-342720">
              <a:lnSpc>
                <a:spcPct val="100000"/>
              </a:lnSpc>
              <a:spcBef>
                <a:spcPts val="300"/>
              </a:spcBef>
              <a:tabLst>
                <a:tab algn="l" pos="0"/>
              </a:tabLst>
            </a:pPr>
            <a:r>
              <a:rPr b="0" lang="it-IT" sz="1500" spc="-1" strike="noStrike">
                <a:solidFill>
                  <a:srgbClr val="000000"/>
                </a:solidFill>
                <a:latin typeface="Calibri"/>
              </a:rPr>
              <a:t>         </a:t>
            </a:r>
            <a:r>
              <a:rPr b="0" lang="it-IT" sz="1500" spc="-1" strike="noStrike">
                <a:solidFill>
                  <a:srgbClr val="ff0000"/>
                </a:solidFill>
                <a:latin typeface="Calibri"/>
              </a:rPr>
              <a:t>Quando phlebotomare necesse est</a:t>
            </a:r>
            <a:br/>
            <a:r>
              <a:rPr b="0" lang="it-IT" sz="1500" spc="-1" strike="noStrike">
                <a:solidFill>
                  <a:srgbClr val="000000"/>
                </a:solidFill>
                <a:latin typeface="Calibri"/>
              </a:rPr>
              <a:t>Principio minuas in acutis, peracutis.</a:t>
            </a:r>
            <a:br/>
            <a:r>
              <a:rPr b="0" lang="it-IT" sz="1500" spc="-1" strike="noStrike">
                <a:solidFill>
                  <a:srgbClr val="000000"/>
                </a:solidFill>
                <a:latin typeface="Calibri"/>
              </a:rPr>
              <a:t>aetatis mediae multum de sanguine tolle,</a:t>
            </a:r>
            <a:br/>
            <a:r>
              <a:rPr b="0" lang="it-IT" sz="1500" spc="-1" strike="noStrike">
                <a:solidFill>
                  <a:srgbClr val="000000"/>
                </a:solidFill>
                <a:latin typeface="Calibri"/>
              </a:rPr>
              <a:t>sed puer atque senex tollet uterque parum.</a:t>
            </a:r>
            <a:br/>
            <a:r>
              <a:rPr b="0" lang="it-IT" sz="1500" spc="-1" strike="noStrike">
                <a:solidFill>
                  <a:srgbClr val="000000"/>
                </a:solidFill>
                <a:latin typeface="Calibri"/>
              </a:rPr>
              <a:t>ver tollat duplum, reliquum tempus tibi simplum.</a:t>
            </a:r>
            <a:br/>
            <a:endParaRPr b="0" lang="it-IT" sz="1500" spc="-1" strike="noStrike">
              <a:solidFill>
                <a:srgbClr val="000000"/>
              </a:solidFill>
              <a:latin typeface="Calibri"/>
            </a:endParaRPr>
          </a:p>
          <a:p>
            <a:pPr marL="343080" indent="-342720">
              <a:lnSpc>
                <a:spcPct val="100000"/>
              </a:lnSpc>
              <a:spcBef>
                <a:spcPts val="281"/>
              </a:spcBef>
              <a:tabLst>
                <a:tab algn="l" pos="0"/>
              </a:tabLst>
            </a:pPr>
            <a:r>
              <a:rPr b="0" lang="it-IT" sz="1400" spc="-1" strike="noStrike">
                <a:solidFill>
                  <a:srgbClr val="000000"/>
                </a:solidFill>
                <a:latin typeface="Calibri"/>
              </a:rPr>
              <a:t>      </a:t>
            </a:r>
            <a:endParaRPr b="0" lang="it-IT" sz="1400" spc="-1" strike="noStrike">
              <a:solidFill>
                <a:srgbClr val="000000"/>
              </a:solidFill>
              <a:latin typeface="Calibri"/>
            </a:endParaRPr>
          </a:p>
          <a:p>
            <a:pPr marL="343080" indent="-342720">
              <a:lnSpc>
                <a:spcPct val="100000"/>
              </a:lnSpc>
              <a:spcBef>
                <a:spcPts val="281"/>
              </a:spcBef>
              <a:tabLst>
                <a:tab algn="l" pos="0"/>
              </a:tabLst>
            </a:pPr>
            <a:r>
              <a:rPr b="0" lang="it-IT" sz="1400" spc="-1" strike="noStrike">
                <a:solidFill>
                  <a:srgbClr val="000000"/>
                </a:solidFill>
                <a:latin typeface="Calibri"/>
              </a:rPr>
              <a:t>         </a:t>
            </a:r>
            <a:br/>
            <a:endParaRPr b="0" lang="it-IT" sz="14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TextShape 1"/>
          <p:cNvSpPr txBox="1"/>
          <p:nvPr/>
        </p:nvSpPr>
        <p:spPr>
          <a:xfrm>
            <a:off x="1071360" y="180000"/>
            <a:ext cx="6614640" cy="3142800"/>
          </a:xfrm>
          <a:prstGeom prst="rect">
            <a:avLst/>
          </a:prstGeom>
          <a:noFill/>
          <a:ln w="0">
            <a:noFill/>
          </a:ln>
        </p:spPr>
        <p:txBody>
          <a:bodyPr>
            <a:normAutofit fontScale="15000"/>
          </a:bodyPr>
          <a:p>
            <a:pPr>
              <a:lnSpc>
                <a:spcPct val="100000"/>
              </a:lnSpc>
              <a:spcBef>
                <a:spcPts val="1120"/>
              </a:spcBef>
              <a:tabLst>
                <a:tab algn="l" pos="0"/>
              </a:tabLst>
            </a:pPr>
            <a:br/>
            <a:r>
              <a:rPr b="0" lang="it-IT" sz="5600" spc="-1" strike="noStrike">
                <a:solidFill>
                  <a:srgbClr val="ff0000"/>
                </a:solidFill>
                <a:latin typeface="Calibri"/>
              </a:rPr>
              <a:t>           </a:t>
            </a:r>
            <a:br/>
            <a:r>
              <a:rPr b="0" lang="it-IT" sz="5600" spc="-1" strike="noStrike">
                <a:solidFill>
                  <a:srgbClr val="ff0000"/>
                </a:solidFill>
                <a:latin typeface="Calibri"/>
              </a:rPr>
              <a:t> </a:t>
            </a:r>
            <a:r>
              <a:rPr b="0" lang="it-IT" sz="3500" spc="-1" strike="noStrike">
                <a:solidFill>
                  <a:srgbClr val="ff0000"/>
                </a:solidFill>
                <a:latin typeface="Calibri"/>
              </a:rPr>
              <a:t>Quid quo tempore phlebotomandum est</a:t>
            </a:r>
            <a:br/>
            <a:r>
              <a:rPr b="0" lang="it-IT" sz="3500" spc="-1" strike="noStrike">
                <a:solidFill>
                  <a:srgbClr val="8b8b8b"/>
                </a:solidFill>
                <a:latin typeface="Calibri"/>
              </a:rPr>
              <a:t>Aestas, ver, dextras: autumnus hiemsque sinistras.</a:t>
            </a:r>
            <a:br/>
            <a:r>
              <a:rPr b="0" lang="it-IT" sz="3500" spc="-1" strike="noStrike">
                <a:solidFill>
                  <a:srgbClr val="8b8b8b"/>
                </a:solidFill>
                <a:latin typeface="Calibri"/>
              </a:rPr>
              <a:t>quattuor haec membra: cephe, cor, pes, hepar vacuanda.</a:t>
            </a:r>
            <a:br/>
            <a:r>
              <a:rPr b="0" lang="it-IT" sz="3500" spc="-1" strike="noStrike">
                <a:solidFill>
                  <a:srgbClr val="8b8b8b"/>
                </a:solidFill>
                <a:latin typeface="Calibri"/>
              </a:rPr>
              <a:t>ver cor, hepar aestas, ordo sequens reliquas.</a:t>
            </a:r>
            <a:br/>
            <a:br/>
            <a:r>
              <a:rPr b="0" lang="it-IT" sz="3500" spc="-1" strike="noStrike">
                <a:solidFill>
                  <a:srgbClr val="8b8b8b"/>
                </a:solidFill>
                <a:latin typeface="Calibri"/>
              </a:rPr>
              <a:t>           </a:t>
            </a:r>
            <a:br/>
            <a:r>
              <a:rPr b="0" lang="it-IT" sz="3500" spc="-1" strike="noStrike">
                <a:solidFill>
                  <a:srgbClr val="ff0000"/>
                </a:solidFill>
                <a:latin typeface="Calibri"/>
              </a:rPr>
              <a:t> De salvatella</a:t>
            </a:r>
            <a:br/>
            <a:r>
              <a:rPr b="0" lang="it-IT" sz="3500" spc="-1" strike="noStrike">
                <a:solidFill>
                  <a:srgbClr val="8b8b8b"/>
                </a:solidFill>
                <a:latin typeface="Calibri"/>
              </a:rPr>
              <a:t>Dat salvatella tibi plurima dona minuta:</a:t>
            </a:r>
            <a:br/>
            <a:r>
              <a:rPr b="0" lang="it-IT" sz="3500" spc="-1" strike="noStrike">
                <a:solidFill>
                  <a:srgbClr val="8b8b8b"/>
                </a:solidFill>
                <a:latin typeface="Calibri"/>
              </a:rPr>
              <a:t>purgat hepar, splenem, pectus, praecordia, vocem;</a:t>
            </a:r>
            <a:br/>
            <a:r>
              <a:rPr b="0" lang="it-IT" sz="3500" spc="-1" strike="noStrike">
                <a:solidFill>
                  <a:srgbClr val="8b8b8b"/>
                </a:solidFill>
                <a:latin typeface="Calibri"/>
              </a:rPr>
              <a:t>innaturalem tollit de corde dolorem.</a:t>
            </a:r>
            <a:endParaRPr b="0" lang="it-IT" sz="35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1120"/>
              </a:spcBef>
              <a:tabLst>
                <a:tab algn="l" pos="0"/>
              </a:tabLst>
            </a:pPr>
            <a:r>
              <a:rPr b="0" lang="it-IT" sz="5600" spc="-1" strike="noStrike">
                <a:solidFill>
                  <a:srgbClr val="8b8b8b"/>
                </a:solidFill>
                <a:latin typeface="Calibri"/>
              </a:rPr>
              <a:t> </a:t>
            </a:r>
            <a:endParaRPr b="0" lang="it-IT" sz="5600" spc="-1" strike="noStrike">
              <a:latin typeface="Arial"/>
            </a:endParaRPr>
          </a:p>
          <a:p>
            <a:pPr algn="ctr">
              <a:lnSpc>
                <a:spcPct val="100000"/>
              </a:lnSpc>
              <a:spcBef>
                <a:spcPts val="641"/>
              </a:spcBef>
              <a:tabLst>
                <a:tab algn="l" pos="0"/>
              </a:tabLst>
            </a:pPr>
            <a:endParaRPr b="0" lang="it-IT" sz="5600" spc="-1" strike="noStrike">
              <a:latin typeface="Arial"/>
            </a:endParaRPr>
          </a:p>
        </p:txBody>
      </p:sp>
      <p:pic>
        <p:nvPicPr>
          <p:cNvPr id="118" name="Picture 2" descr="C:\Documents and Settings\Bianconi\Desktop\corso 2012\scuola_medica_salernitana.jpg"/>
          <p:cNvPicPr/>
          <p:nvPr/>
        </p:nvPicPr>
        <p:blipFill>
          <a:blip r:embed="rId1"/>
          <a:stretch/>
        </p:blipFill>
        <p:spPr>
          <a:xfrm>
            <a:off x="1143000" y="3205800"/>
            <a:ext cx="4437000" cy="32850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TextShape 1"/>
          <p:cNvSpPr txBox="1"/>
          <p:nvPr/>
        </p:nvSpPr>
        <p:spPr>
          <a:xfrm>
            <a:off x="285840" y="274680"/>
            <a:ext cx="8643600" cy="796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p>
            <a:pPr algn="ctr">
              <a:lnSpc>
                <a:spcPct val="100000"/>
              </a:lnSpc>
            </a:pPr>
            <a:r>
              <a:rPr b="1" lang="it-IT" sz="1800" spc="-1" strike="noStrike">
                <a:solidFill>
                  <a:srgbClr val="000000"/>
                </a:solidFill>
                <a:latin typeface="Calibri"/>
              </a:rPr>
              <a:t>La Regola di San Benedetto</a:t>
            </a:r>
            <a:br/>
            <a:r>
              <a:rPr b="0" lang="it-IT" sz="1800" spc="-1" strike="noStrike">
                <a:solidFill>
                  <a:srgbClr val="000000"/>
                </a:solidFill>
                <a:latin typeface="Calibri"/>
              </a:rPr>
              <a:t>Il capitolo 36 della Regola Benedettina è specificamente dedicato ai malati</a:t>
            </a:r>
            <a:br/>
            <a:endParaRPr b="0" lang="it-IT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0" name="TextShape 2"/>
          <p:cNvSpPr txBox="1"/>
          <p:nvPr/>
        </p:nvSpPr>
        <p:spPr>
          <a:xfrm>
            <a:off x="457200" y="1000080"/>
            <a:ext cx="3828600" cy="5125680"/>
          </a:xfrm>
          <a:prstGeom prst="rect">
            <a:avLst/>
          </a:prstGeom>
          <a:noFill/>
          <a:ln w="0">
            <a:noFill/>
          </a:ln>
        </p:spPr>
        <p:txBody>
          <a:bodyPr>
            <a:normAutofit fontScale="17000"/>
          </a:bodyPr>
          <a:p>
            <a:pPr marL="343080" indent="-34272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1" lang="it-IT" sz="3200" spc="-1" strike="noStrike">
                <a:solidFill>
                  <a:srgbClr val="000000"/>
                </a:solidFill>
                <a:latin typeface="Calibri"/>
              </a:rPr>
              <a:t>FRATRIBUS</a:t>
            </a:r>
            <a:endParaRPr b="0" lang="it-IT" sz="3200" spc="-1" strike="noStrike">
              <a:solidFill>
                <a:srgbClr val="000000"/>
              </a:solidFill>
              <a:latin typeface="Calibri"/>
            </a:endParaRPr>
          </a:p>
          <a:p>
            <a:pPr marL="343080" indent="-342720">
              <a:lnSpc>
                <a:spcPct val="100000"/>
              </a:lnSpc>
              <a:spcBef>
                <a:spcPts val="680"/>
              </a:spcBef>
              <a:buClr>
                <a:srgbClr val="000000"/>
              </a:buClr>
              <a:buFont typeface="Arial"/>
              <a:buChar char="•"/>
            </a:pPr>
            <a:r>
              <a:rPr b="0" i="1" lang="it-IT" sz="3400" spc="-1" strike="noStrike">
                <a:solidFill>
                  <a:srgbClr val="000000"/>
                </a:solidFill>
                <a:latin typeface="Calibri"/>
              </a:rPr>
              <a:t>Infirmorum cura ante omnia et</a:t>
            </a:r>
            <a:endParaRPr b="0" lang="it-IT" sz="3400" spc="-1" strike="noStrike">
              <a:solidFill>
                <a:srgbClr val="000000"/>
              </a:solidFill>
              <a:latin typeface="Calibri"/>
            </a:endParaRPr>
          </a:p>
          <a:p>
            <a:pPr marL="343080" indent="-342720">
              <a:lnSpc>
                <a:spcPct val="100000"/>
              </a:lnSpc>
              <a:spcBef>
                <a:spcPts val="680"/>
              </a:spcBef>
              <a:buClr>
                <a:srgbClr val="000000"/>
              </a:buClr>
              <a:buFont typeface="Arial"/>
              <a:buChar char="•"/>
            </a:pPr>
            <a:r>
              <a:rPr b="0" i="1" lang="it-IT" sz="3400" spc="-1" strike="noStrike">
                <a:solidFill>
                  <a:srgbClr val="000000"/>
                </a:solidFill>
                <a:latin typeface="Calibri"/>
              </a:rPr>
              <a:t>super omnia adhibenda est, ut</a:t>
            </a:r>
            <a:endParaRPr b="0" lang="it-IT" sz="3400" spc="-1" strike="noStrike">
              <a:solidFill>
                <a:srgbClr val="000000"/>
              </a:solidFill>
              <a:latin typeface="Calibri"/>
            </a:endParaRPr>
          </a:p>
          <a:p>
            <a:pPr marL="343080" indent="-342720">
              <a:lnSpc>
                <a:spcPct val="100000"/>
              </a:lnSpc>
              <a:spcBef>
                <a:spcPts val="680"/>
              </a:spcBef>
              <a:buClr>
                <a:srgbClr val="000000"/>
              </a:buClr>
              <a:buFont typeface="Arial"/>
              <a:buChar char="•"/>
            </a:pPr>
            <a:r>
              <a:rPr b="0" i="1" lang="it-IT" sz="3400" spc="-1" strike="noStrike">
                <a:solidFill>
                  <a:srgbClr val="000000"/>
                </a:solidFill>
                <a:latin typeface="Calibri"/>
              </a:rPr>
              <a:t>sicut revera Christo ita eis</a:t>
            </a:r>
            <a:endParaRPr b="0" lang="it-IT" sz="3400" spc="-1" strike="noStrike">
              <a:solidFill>
                <a:srgbClr val="000000"/>
              </a:solidFill>
              <a:latin typeface="Calibri"/>
            </a:endParaRPr>
          </a:p>
          <a:p>
            <a:pPr marL="343080" indent="-342720">
              <a:lnSpc>
                <a:spcPct val="100000"/>
              </a:lnSpc>
              <a:spcBef>
                <a:spcPts val="680"/>
              </a:spcBef>
              <a:buClr>
                <a:srgbClr val="000000"/>
              </a:buClr>
              <a:buFont typeface="Arial"/>
              <a:buChar char="•"/>
            </a:pPr>
            <a:r>
              <a:rPr b="0" i="1" lang="it-IT" sz="3400" spc="-1" strike="noStrike">
                <a:solidFill>
                  <a:srgbClr val="000000"/>
                </a:solidFill>
                <a:latin typeface="Calibri"/>
              </a:rPr>
              <a:t>serviatur,</a:t>
            </a:r>
            <a:endParaRPr b="0" lang="it-IT" sz="3400" spc="-1" strike="noStrike">
              <a:solidFill>
                <a:srgbClr val="000000"/>
              </a:solidFill>
              <a:latin typeface="Calibri"/>
            </a:endParaRPr>
          </a:p>
          <a:p>
            <a:pPr marL="343080" indent="-342720">
              <a:lnSpc>
                <a:spcPct val="100000"/>
              </a:lnSpc>
              <a:spcBef>
                <a:spcPts val="680"/>
              </a:spcBef>
              <a:buClr>
                <a:srgbClr val="000000"/>
              </a:buClr>
              <a:buFont typeface="Arial"/>
              <a:buChar char="•"/>
            </a:pPr>
            <a:r>
              <a:rPr b="0" i="1" lang="it-IT" sz="3400" spc="-1" strike="noStrike">
                <a:solidFill>
                  <a:srgbClr val="000000"/>
                </a:solidFill>
                <a:latin typeface="Calibri"/>
              </a:rPr>
              <a:t>quia ipse dixit: Infirmus fui et</a:t>
            </a:r>
            <a:endParaRPr b="0" lang="it-IT" sz="3400" spc="-1" strike="noStrike">
              <a:solidFill>
                <a:srgbClr val="000000"/>
              </a:solidFill>
              <a:latin typeface="Calibri"/>
            </a:endParaRPr>
          </a:p>
          <a:p>
            <a:pPr marL="343080" indent="-342720">
              <a:lnSpc>
                <a:spcPct val="100000"/>
              </a:lnSpc>
              <a:spcBef>
                <a:spcPts val="680"/>
              </a:spcBef>
              <a:buClr>
                <a:srgbClr val="000000"/>
              </a:buClr>
              <a:buFont typeface="Arial"/>
              <a:buChar char="•"/>
            </a:pPr>
            <a:r>
              <a:rPr b="0" i="1" lang="it-IT" sz="3400" spc="-1" strike="noStrike">
                <a:solidFill>
                  <a:srgbClr val="000000"/>
                </a:solidFill>
                <a:latin typeface="Calibri"/>
              </a:rPr>
              <a:t>visitastis me,</a:t>
            </a:r>
            <a:endParaRPr b="0" lang="it-IT" sz="3400" spc="-1" strike="noStrike">
              <a:solidFill>
                <a:srgbClr val="000000"/>
              </a:solidFill>
              <a:latin typeface="Calibri"/>
            </a:endParaRPr>
          </a:p>
          <a:p>
            <a:pPr marL="343080" indent="-342720">
              <a:lnSpc>
                <a:spcPct val="100000"/>
              </a:lnSpc>
              <a:spcBef>
                <a:spcPts val="680"/>
              </a:spcBef>
              <a:buClr>
                <a:srgbClr val="000000"/>
              </a:buClr>
              <a:buFont typeface="Arial"/>
              <a:buChar char="•"/>
            </a:pPr>
            <a:r>
              <a:rPr b="0" i="1" lang="it-IT" sz="3400" spc="-1" strike="noStrike">
                <a:solidFill>
                  <a:srgbClr val="000000"/>
                </a:solidFill>
                <a:latin typeface="Calibri"/>
              </a:rPr>
              <a:t>et: Quod fecistis uni de his</a:t>
            </a:r>
            <a:endParaRPr b="0" lang="it-IT" sz="3400" spc="-1" strike="noStrike">
              <a:solidFill>
                <a:srgbClr val="000000"/>
              </a:solidFill>
              <a:latin typeface="Calibri"/>
            </a:endParaRPr>
          </a:p>
          <a:p>
            <a:pPr marL="343080" indent="-342720">
              <a:lnSpc>
                <a:spcPct val="100000"/>
              </a:lnSpc>
              <a:spcBef>
                <a:spcPts val="680"/>
              </a:spcBef>
              <a:buClr>
                <a:srgbClr val="000000"/>
              </a:buClr>
              <a:buFont typeface="Arial"/>
              <a:buChar char="•"/>
            </a:pPr>
            <a:r>
              <a:rPr b="0" i="1" lang="it-IT" sz="3400" spc="-1" strike="noStrike">
                <a:solidFill>
                  <a:srgbClr val="000000"/>
                </a:solidFill>
                <a:latin typeface="Calibri"/>
              </a:rPr>
              <a:t>minimis, mihi fecistis.</a:t>
            </a:r>
            <a:endParaRPr b="0" lang="it-IT" sz="3400" spc="-1" strike="noStrike">
              <a:solidFill>
                <a:srgbClr val="000000"/>
              </a:solidFill>
              <a:latin typeface="Calibri"/>
            </a:endParaRPr>
          </a:p>
          <a:p>
            <a:pPr marL="343080" indent="-342720">
              <a:lnSpc>
                <a:spcPct val="100000"/>
              </a:lnSpc>
              <a:spcBef>
                <a:spcPts val="680"/>
              </a:spcBef>
              <a:buClr>
                <a:srgbClr val="000000"/>
              </a:buClr>
              <a:buFont typeface="Arial"/>
              <a:buChar char="•"/>
            </a:pPr>
            <a:r>
              <a:rPr b="0" i="1" lang="it-IT" sz="3400" spc="-1" strike="noStrike">
                <a:solidFill>
                  <a:srgbClr val="000000"/>
                </a:solidFill>
                <a:latin typeface="Calibri"/>
              </a:rPr>
              <a:t>Sed et ipsi infirmi considerent in</a:t>
            </a:r>
            <a:endParaRPr b="0" lang="it-IT" sz="3400" spc="-1" strike="noStrike">
              <a:solidFill>
                <a:srgbClr val="000000"/>
              </a:solidFill>
              <a:latin typeface="Calibri"/>
            </a:endParaRPr>
          </a:p>
          <a:p>
            <a:pPr marL="343080" indent="-342720">
              <a:lnSpc>
                <a:spcPct val="100000"/>
              </a:lnSpc>
              <a:spcBef>
                <a:spcPts val="680"/>
              </a:spcBef>
              <a:buClr>
                <a:srgbClr val="000000"/>
              </a:buClr>
              <a:buFont typeface="Arial"/>
              <a:buChar char="•"/>
            </a:pPr>
            <a:r>
              <a:rPr b="0" i="1" lang="it-IT" sz="3400" spc="-1" strike="noStrike">
                <a:solidFill>
                  <a:srgbClr val="000000"/>
                </a:solidFill>
                <a:latin typeface="Calibri"/>
              </a:rPr>
              <a:t>honorem Dei sibi servire et non</a:t>
            </a:r>
            <a:endParaRPr b="0" lang="it-IT" sz="3400" spc="-1" strike="noStrike">
              <a:solidFill>
                <a:srgbClr val="000000"/>
              </a:solidFill>
              <a:latin typeface="Calibri"/>
            </a:endParaRPr>
          </a:p>
          <a:p>
            <a:pPr marL="343080" indent="-342720">
              <a:lnSpc>
                <a:spcPct val="100000"/>
              </a:lnSpc>
              <a:spcBef>
                <a:spcPts val="680"/>
              </a:spcBef>
              <a:buClr>
                <a:srgbClr val="000000"/>
              </a:buClr>
              <a:buFont typeface="Arial"/>
              <a:buChar char="•"/>
            </a:pPr>
            <a:r>
              <a:rPr b="0" i="1" lang="it-IT" sz="3400" spc="-1" strike="noStrike">
                <a:solidFill>
                  <a:srgbClr val="000000"/>
                </a:solidFill>
                <a:latin typeface="Calibri"/>
              </a:rPr>
              <a:t>superfluitate sua contristent</a:t>
            </a:r>
            <a:endParaRPr b="0" lang="it-IT" sz="3400" spc="-1" strike="noStrike">
              <a:solidFill>
                <a:srgbClr val="000000"/>
              </a:solidFill>
              <a:latin typeface="Calibri"/>
            </a:endParaRPr>
          </a:p>
          <a:p>
            <a:pPr marL="343080" indent="-342720">
              <a:lnSpc>
                <a:spcPct val="100000"/>
              </a:lnSpc>
              <a:spcBef>
                <a:spcPts val="680"/>
              </a:spcBef>
              <a:buClr>
                <a:srgbClr val="000000"/>
              </a:buClr>
              <a:buFont typeface="Arial"/>
              <a:buChar char="•"/>
            </a:pPr>
            <a:r>
              <a:rPr b="0" i="1" lang="it-IT" sz="3400" spc="-1" strike="noStrike">
                <a:solidFill>
                  <a:srgbClr val="000000"/>
                </a:solidFill>
                <a:latin typeface="Calibri"/>
              </a:rPr>
              <a:t>fratres suos servientes sibi.</a:t>
            </a:r>
            <a:endParaRPr b="0" lang="it-IT" sz="3400" spc="-1" strike="noStrike">
              <a:solidFill>
                <a:srgbClr val="000000"/>
              </a:solidFill>
              <a:latin typeface="Calibri"/>
            </a:endParaRPr>
          </a:p>
          <a:p>
            <a:pPr marL="343080" indent="-342720">
              <a:lnSpc>
                <a:spcPct val="100000"/>
              </a:lnSpc>
              <a:spcBef>
                <a:spcPts val="680"/>
              </a:spcBef>
              <a:buClr>
                <a:srgbClr val="000000"/>
              </a:buClr>
              <a:buFont typeface="Arial"/>
              <a:buChar char="•"/>
            </a:pPr>
            <a:r>
              <a:rPr b="0" i="1" lang="it-IT" sz="3400" spc="-1" strike="noStrike">
                <a:solidFill>
                  <a:srgbClr val="000000"/>
                </a:solidFill>
                <a:latin typeface="Calibri"/>
              </a:rPr>
              <a:t>Qui tamen patienter portandi sunt,</a:t>
            </a:r>
            <a:endParaRPr b="0" lang="it-IT" sz="3400" spc="-1" strike="noStrike">
              <a:solidFill>
                <a:srgbClr val="000000"/>
              </a:solidFill>
              <a:latin typeface="Calibri"/>
            </a:endParaRPr>
          </a:p>
          <a:p>
            <a:pPr marL="343080" indent="-342720">
              <a:lnSpc>
                <a:spcPct val="100000"/>
              </a:lnSpc>
              <a:spcBef>
                <a:spcPts val="680"/>
              </a:spcBef>
              <a:buClr>
                <a:srgbClr val="000000"/>
              </a:buClr>
              <a:buFont typeface="Arial"/>
              <a:buChar char="•"/>
            </a:pPr>
            <a:r>
              <a:rPr b="0" i="1" lang="it-IT" sz="3400" spc="-1" strike="noStrike">
                <a:solidFill>
                  <a:srgbClr val="000000"/>
                </a:solidFill>
                <a:latin typeface="Calibri"/>
              </a:rPr>
              <a:t>quia de talibus copiosior mercis adquiritur.</a:t>
            </a:r>
            <a:endParaRPr b="0" lang="it-IT" sz="3400" spc="-1" strike="noStrike">
              <a:solidFill>
                <a:srgbClr val="000000"/>
              </a:solidFill>
              <a:latin typeface="Calibri"/>
            </a:endParaRPr>
          </a:p>
          <a:p>
            <a:pPr marL="343080" indent="-342720">
              <a:lnSpc>
                <a:spcPct val="100000"/>
              </a:lnSpc>
              <a:spcBef>
                <a:spcPts val="680"/>
              </a:spcBef>
              <a:buClr>
                <a:srgbClr val="000000"/>
              </a:buClr>
              <a:buFont typeface="Arial"/>
              <a:buChar char="•"/>
            </a:pPr>
            <a:r>
              <a:rPr b="0" i="1" lang="it-IT" sz="3400" spc="-1" strike="noStrike">
                <a:solidFill>
                  <a:srgbClr val="000000"/>
                </a:solidFill>
                <a:latin typeface="Calibri"/>
              </a:rPr>
              <a:t>Ergo cura maxima sit abbati ne</a:t>
            </a:r>
            <a:endParaRPr b="0" lang="it-IT" sz="3400" spc="-1" strike="noStrike">
              <a:solidFill>
                <a:srgbClr val="000000"/>
              </a:solidFill>
              <a:latin typeface="Calibri"/>
            </a:endParaRPr>
          </a:p>
          <a:p>
            <a:pPr marL="343080" indent="-342720">
              <a:lnSpc>
                <a:spcPct val="100000"/>
              </a:lnSpc>
              <a:spcBef>
                <a:spcPts val="680"/>
              </a:spcBef>
              <a:buClr>
                <a:srgbClr val="000000"/>
              </a:buClr>
              <a:buFont typeface="Arial"/>
              <a:buChar char="•"/>
            </a:pPr>
            <a:r>
              <a:rPr b="0" i="1" lang="it-IT" sz="3400" spc="-1" strike="noStrike">
                <a:solidFill>
                  <a:srgbClr val="000000"/>
                </a:solidFill>
                <a:latin typeface="Calibri"/>
              </a:rPr>
              <a:t>aliquam neglegentiam patiantur.</a:t>
            </a:r>
            <a:endParaRPr b="0" lang="it-IT" sz="34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00000"/>
              </a:lnSpc>
              <a:spcBef>
                <a:spcPts val="641"/>
              </a:spcBef>
            </a:pPr>
            <a:endParaRPr b="0" lang="it-IT" sz="34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00000"/>
              </a:lnSpc>
              <a:spcBef>
                <a:spcPts val="641"/>
              </a:spcBef>
            </a:pPr>
            <a:endParaRPr b="0" lang="it-IT" sz="3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1" name="CustomShape 3"/>
          <p:cNvSpPr/>
          <p:nvPr/>
        </p:nvSpPr>
        <p:spPr>
          <a:xfrm>
            <a:off x="4357800" y="928800"/>
            <a:ext cx="4214520" cy="4745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1" lang="it-IT" sz="1600" spc="-1" strike="noStrike">
                <a:solidFill>
                  <a:srgbClr val="000000"/>
                </a:solidFill>
                <a:latin typeface="Calibri"/>
              </a:rPr>
              <a:t>XXXVI - DE INFIRMIS 36. I FRATELLI MALATI</a:t>
            </a:r>
            <a:endParaRPr b="0" lang="it-IT" sz="16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it-IT" sz="1600" spc="-1" strike="noStrike">
                <a:solidFill>
                  <a:srgbClr val="000000"/>
                </a:solidFill>
                <a:latin typeface="Calibri"/>
              </a:rPr>
              <a:t>Dei malati bisogna avere cura</a:t>
            </a:r>
            <a:endParaRPr b="0" lang="it-IT" sz="16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it-IT" sz="1600" spc="-1" strike="noStrike">
                <a:solidFill>
                  <a:srgbClr val="000000"/>
                </a:solidFill>
                <a:latin typeface="Calibri"/>
              </a:rPr>
              <a:t>prima di tutto e al di sopra di</a:t>
            </a:r>
            <a:endParaRPr b="0" lang="it-IT" sz="16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it-IT" sz="1600" spc="-1" strike="noStrike">
                <a:solidFill>
                  <a:srgbClr val="000000"/>
                </a:solidFill>
                <a:latin typeface="Calibri"/>
              </a:rPr>
              <a:t>tutto per servirli come Cristo in</a:t>
            </a:r>
            <a:endParaRPr b="0" lang="it-IT" sz="16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it-IT" sz="1600" spc="-1" strike="noStrike">
                <a:solidFill>
                  <a:srgbClr val="000000"/>
                </a:solidFill>
                <a:latin typeface="Calibri"/>
              </a:rPr>
              <a:t>persona, perché Lui stesso ha</a:t>
            </a:r>
            <a:endParaRPr b="0" lang="it-IT" sz="16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it-IT" sz="1600" spc="-1" strike="noStrike">
                <a:solidFill>
                  <a:srgbClr val="000000"/>
                </a:solidFill>
                <a:latin typeface="Calibri"/>
              </a:rPr>
              <a:t>detto: </a:t>
            </a:r>
            <a:r>
              <a:rPr b="0" i="1" lang="it-IT" sz="1600" spc="-1" strike="noStrike">
                <a:solidFill>
                  <a:srgbClr val="000000"/>
                </a:solidFill>
                <a:latin typeface="Calibri"/>
              </a:rPr>
              <a:t>ero malato e mi avete</a:t>
            </a:r>
            <a:endParaRPr b="0" lang="it-IT" sz="16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i="1" lang="it-IT" sz="1600" spc="-1" strike="noStrike">
                <a:solidFill>
                  <a:srgbClr val="000000"/>
                </a:solidFill>
                <a:latin typeface="Calibri"/>
              </a:rPr>
              <a:t>visitato, </a:t>
            </a:r>
            <a:r>
              <a:rPr b="0" lang="it-IT" sz="1600" spc="-1" strike="noStrike">
                <a:solidFill>
                  <a:srgbClr val="000000"/>
                </a:solidFill>
                <a:latin typeface="Calibri"/>
              </a:rPr>
              <a:t>e: </a:t>
            </a:r>
            <a:r>
              <a:rPr b="0" i="1" lang="it-IT" sz="1600" spc="-1" strike="noStrike">
                <a:solidFill>
                  <a:srgbClr val="000000"/>
                </a:solidFill>
                <a:latin typeface="Calibri"/>
              </a:rPr>
              <a:t>quello che avete fatto a</a:t>
            </a:r>
            <a:endParaRPr b="0" lang="it-IT" sz="16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i="1" lang="it-IT" sz="1600" spc="-1" strike="noStrike">
                <a:solidFill>
                  <a:srgbClr val="000000"/>
                </a:solidFill>
                <a:latin typeface="Calibri"/>
              </a:rPr>
              <a:t>uno di questi miei piccoli lo avete</a:t>
            </a:r>
            <a:endParaRPr b="0" lang="it-IT" sz="16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i="1" lang="it-IT" sz="1600" spc="-1" strike="noStrike">
                <a:solidFill>
                  <a:srgbClr val="000000"/>
                </a:solidFill>
                <a:latin typeface="Calibri"/>
              </a:rPr>
              <a:t>fatto a me.</a:t>
            </a:r>
            <a:endParaRPr b="0" lang="it-IT" sz="16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it-IT" sz="1600" spc="-1" strike="noStrike">
                <a:solidFill>
                  <a:srgbClr val="000000"/>
                </a:solidFill>
                <a:latin typeface="Calibri"/>
              </a:rPr>
              <a:t>Ma anche i malati da parte loro</a:t>
            </a:r>
            <a:endParaRPr b="0" lang="it-IT" sz="16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it-IT" sz="1600" spc="-1" strike="noStrike">
                <a:solidFill>
                  <a:srgbClr val="000000"/>
                </a:solidFill>
                <a:latin typeface="Calibri"/>
              </a:rPr>
              <a:t>devono essere consapevoli che il</a:t>
            </a:r>
            <a:endParaRPr b="0" lang="it-IT" sz="16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it-IT" sz="1600" spc="-1" strike="noStrike">
                <a:solidFill>
                  <a:srgbClr val="000000"/>
                </a:solidFill>
                <a:latin typeface="Calibri"/>
              </a:rPr>
              <a:t>servizio loro prestato è fatto in</a:t>
            </a:r>
            <a:endParaRPr b="0" lang="it-IT" sz="16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it-IT" sz="1600" spc="-1" strike="noStrike">
                <a:solidFill>
                  <a:srgbClr val="000000"/>
                </a:solidFill>
                <a:latin typeface="Calibri"/>
              </a:rPr>
              <a:t>onore di Dio, e non devono</a:t>
            </a:r>
            <a:endParaRPr b="0" lang="it-IT" sz="16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it-IT" sz="1600" spc="-1" strike="noStrike">
                <a:solidFill>
                  <a:srgbClr val="000000"/>
                </a:solidFill>
                <a:latin typeface="Calibri"/>
              </a:rPr>
              <a:t>affliggere con pretese eccessive i</a:t>
            </a:r>
            <a:endParaRPr b="0" lang="it-IT" sz="16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it-IT" sz="1600" spc="-1" strike="noStrike">
                <a:solidFill>
                  <a:srgbClr val="000000"/>
                </a:solidFill>
                <a:latin typeface="Calibri"/>
              </a:rPr>
              <a:t>fratelli che li assistono. Tuttavia</a:t>
            </a:r>
            <a:endParaRPr b="0" lang="it-IT" sz="16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it-IT" sz="1600" spc="-1" strike="noStrike">
                <a:solidFill>
                  <a:srgbClr val="000000"/>
                </a:solidFill>
                <a:latin typeface="Calibri"/>
              </a:rPr>
              <a:t>bisogna che essi siano sopportati</a:t>
            </a:r>
            <a:endParaRPr b="0" lang="it-IT" sz="16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it-IT" sz="1600" spc="-1" strike="noStrike">
                <a:solidFill>
                  <a:srgbClr val="000000"/>
                </a:solidFill>
                <a:latin typeface="Calibri"/>
              </a:rPr>
              <a:t>con pazienza perché sono proprio</a:t>
            </a:r>
            <a:endParaRPr b="0" lang="it-IT" sz="16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it-IT" sz="1600" spc="-1" strike="noStrike">
                <a:solidFill>
                  <a:srgbClr val="000000"/>
                </a:solidFill>
                <a:latin typeface="Calibri"/>
              </a:rPr>
              <a:t>loro a farci acquistare una</a:t>
            </a:r>
            <a:endParaRPr b="0" lang="it-IT" sz="16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it-IT" sz="1600" spc="-1" strike="noStrike">
                <a:solidFill>
                  <a:srgbClr val="000000"/>
                </a:solidFill>
                <a:latin typeface="Calibri"/>
              </a:rPr>
              <a:t>ricompensa più ricca.</a:t>
            </a:r>
            <a:r>
              <a:rPr b="0" lang="it-IT" sz="1800" spc="-1" strike="noStrike">
                <a:solidFill>
                  <a:srgbClr val="000000"/>
                </a:solidFill>
                <a:latin typeface="Calibri"/>
              </a:rPr>
              <a:t> </a:t>
            </a:r>
            <a:endParaRPr b="0" lang="it-IT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TextShape 1"/>
          <p:cNvSpPr txBox="1"/>
          <p:nvPr/>
        </p:nvSpPr>
        <p:spPr>
          <a:xfrm>
            <a:off x="500040" y="428760"/>
            <a:ext cx="3928680" cy="5143320"/>
          </a:xfrm>
          <a:prstGeom prst="rect">
            <a:avLst/>
          </a:prstGeom>
          <a:noFill/>
          <a:ln w="0">
            <a:noFill/>
          </a:ln>
        </p:spPr>
        <p:txBody>
          <a:bodyPr>
            <a:normAutofit fontScale="2000"/>
          </a:bodyPr>
          <a:p>
            <a:pPr marL="343080" indent="-342720">
              <a:lnSpc>
                <a:spcPct val="100000"/>
              </a:lnSpc>
              <a:spcBef>
                <a:spcPts val="1281"/>
              </a:spcBef>
              <a:buClr>
                <a:srgbClr val="000000"/>
              </a:buClr>
              <a:buFont typeface="Arial"/>
              <a:buChar char="•"/>
            </a:pPr>
            <a:r>
              <a:rPr b="0" i="1" lang="it-IT" sz="6400" spc="-1" strike="noStrike">
                <a:solidFill>
                  <a:srgbClr val="000000"/>
                </a:solidFill>
                <a:latin typeface="Calibri"/>
              </a:rPr>
              <a:t>Quibus fratribus infirmis sit cella</a:t>
            </a:r>
            <a:endParaRPr b="0" lang="it-IT" sz="6400" spc="-1" strike="noStrike">
              <a:solidFill>
                <a:srgbClr val="000000"/>
              </a:solidFill>
              <a:latin typeface="Calibri"/>
            </a:endParaRPr>
          </a:p>
          <a:p>
            <a:pPr marL="343080" indent="-342720">
              <a:lnSpc>
                <a:spcPct val="100000"/>
              </a:lnSpc>
              <a:spcBef>
                <a:spcPts val="1281"/>
              </a:spcBef>
              <a:buClr>
                <a:srgbClr val="000000"/>
              </a:buClr>
              <a:buFont typeface="Arial"/>
              <a:buChar char="•"/>
            </a:pPr>
            <a:r>
              <a:rPr b="0" i="1" lang="it-IT" sz="6400" spc="-1" strike="noStrike">
                <a:solidFill>
                  <a:srgbClr val="000000"/>
                </a:solidFill>
                <a:latin typeface="Calibri"/>
              </a:rPr>
              <a:t>super se deputata et servitor</a:t>
            </a:r>
            <a:endParaRPr b="0" lang="it-IT" sz="6400" spc="-1" strike="noStrike">
              <a:solidFill>
                <a:srgbClr val="000000"/>
              </a:solidFill>
              <a:latin typeface="Calibri"/>
            </a:endParaRPr>
          </a:p>
          <a:p>
            <a:pPr marL="343080" indent="-342720">
              <a:lnSpc>
                <a:spcPct val="100000"/>
              </a:lnSpc>
              <a:spcBef>
                <a:spcPts val="1281"/>
              </a:spcBef>
              <a:buClr>
                <a:srgbClr val="000000"/>
              </a:buClr>
              <a:buFont typeface="Arial"/>
              <a:buChar char="•"/>
            </a:pPr>
            <a:r>
              <a:rPr b="0" i="1" lang="en-US" sz="6400" spc="-1" strike="noStrike">
                <a:solidFill>
                  <a:srgbClr val="000000"/>
                </a:solidFill>
                <a:latin typeface="Calibri"/>
              </a:rPr>
              <a:t>timens Deum et diligens ac</a:t>
            </a:r>
            <a:endParaRPr b="0" lang="it-IT" sz="6400" spc="-1" strike="noStrike">
              <a:solidFill>
                <a:srgbClr val="000000"/>
              </a:solidFill>
              <a:latin typeface="Calibri"/>
            </a:endParaRPr>
          </a:p>
          <a:p>
            <a:pPr marL="343080" indent="-342720">
              <a:lnSpc>
                <a:spcPct val="100000"/>
              </a:lnSpc>
              <a:spcBef>
                <a:spcPts val="1281"/>
              </a:spcBef>
              <a:buClr>
                <a:srgbClr val="000000"/>
              </a:buClr>
              <a:buFont typeface="Arial"/>
              <a:buChar char="•"/>
            </a:pPr>
            <a:r>
              <a:rPr b="0" i="1" lang="en-US" sz="6400" spc="-1" strike="noStrike">
                <a:solidFill>
                  <a:srgbClr val="000000"/>
                </a:solidFill>
                <a:latin typeface="Calibri"/>
              </a:rPr>
              <a:t>sollicitus.</a:t>
            </a:r>
            <a:endParaRPr b="0" lang="it-IT" sz="6400" spc="-1" strike="noStrike">
              <a:solidFill>
                <a:srgbClr val="000000"/>
              </a:solidFill>
              <a:latin typeface="Calibri"/>
            </a:endParaRPr>
          </a:p>
          <a:p>
            <a:pPr marL="343080" indent="-342720">
              <a:lnSpc>
                <a:spcPct val="100000"/>
              </a:lnSpc>
              <a:spcBef>
                <a:spcPts val="1281"/>
              </a:spcBef>
              <a:buClr>
                <a:srgbClr val="000000"/>
              </a:buClr>
              <a:buFont typeface="Arial"/>
              <a:buChar char="•"/>
            </a:pPr>
            <a:r>
              <a:rPr b="0" i="1" lang="en-US" sz="6400" spc="-1" strike="noStrike">
                <a:solidFill>
                  <a:srgbClr val="000000"/>
                </a:solidFill>
                <a:latin typeface="Calibri"/>
              </a:rPr>
              <a:t>Balnearum usus infirmis quotiens</a:t>
            </a:r>
            <a:endParaRPr b="0" lang="it-IT" sz="6400" spc="-1" strike="noStrike">
              <a:solidFill>
                <a:srgbClr val="000000"/>
              </a:solidFill>
              <a:latin typeface="Calibri"/>
            </a:endParaRPr>
          </a:p>
          <a:p>
            <a:pPr marL="343080" indent="-342720">
              <a:lnSpc>
                <a:spcPct val="100000"/>
              </a:lnSpc>
              <a:spcBef>
                <a:spcPts val="1281"/>
              </a:spcBef>
              <a:buClr>
                <a:srgbClr val="000000"/>
              </a:buClr>
              <a:buFont typeface="Arial"/>
              <a:buChar char="•"/>
            </a:pPr>
            <a:r>
              <a:rPr b="0" i="1" lang="en-US" sz="6400" spc="-1" strike="noStrike">
                <a:solidFill>
                  <a:srgbClr val="000000"/>
                </a:solidFill>
                <a:latin typeface="Calibri"/>
              </a:rPr>
              <a:t>expedit offeratur, sanis autem et</a:t>
            </a:r>
            <a:endParaRPr b="0" lang="it-IT" sz="6400" spc="-1" strike="noStrike">
              <a:solidFill>
                <a:srgbClr val="000000"/>
              </a:solidFill>
              <a:latin typeface="Calibri"/>
            </a:endParaRPr>
          </a:p>
          <a:p>
            <a:pPr marL="343080" indent="-342720">
              <a:lnSpc>
                <a:spcPct val="100000"/>
              </a:lnSpc>
              <a:spcBef>
                <a:spcPts val="1281"/>
              </a:spcBef>
              <a:buClr>
                <a:srgbClr val="000000"/>
              </a:buClr>
              <a:buFont typeface="Arial"/>
              <a:buChar char="•"/>
            </a:pPr>
            <a:r>
              <a:rPr b="0" i="1" lang="en-US" sz="6400" spc="-1" strike="noStrike">
                <a:solidFill>
                  <a:srgbClr val="000000"/>
                </a:solidFill>
                <a:latin typeface="Calibri"/>
              </a:rPr>
              <a:t>maxime iuvenibus tardius</a:t>
            </a:r>
            <a:endParaRPr b="0" lang="it-IT" sz="6400" spc="-1" strike="noStrike">
              <a:solidFill>
                <a:srgbClr val="000000"/>
              </a:solidFill>
              <a:latin typeface="Calibri"/>
            </a:endParaRPr>
          </a:p>
          <a:p>
            <a:pPr marL="343080" indent="-342720">
              <a:lnSpc>
                <a:spcPct val="100000"/>
              </a:lnSpc>
              <a:spcBef>
                <a:spcPts val="1281"/>
              </a:spcBef>
              <a:buClr>
                <a:srgbClr val="000000"/>
              </a:buClr>
              <a:buFont typeface="Arial"/>
              <a:buChar char="•"/>
            </a:pPr>
            <a:r>
              <a:rPr b="0" i="1" lang="en-US" sz="6400" spc="-1" strike="noStrike">
                <a:solidFill>
                  <a:srgbClr val="000000"/>
                </a:solidFill>
                <a:latin typeface="Calibri"/>
              </a:rPr>
              <a:t>concedatur.</a:t>
            </a:r>
            <a:endParaRPr b="0" lang="it-IT" sz="6400" spc="-1" strike="noStrike">
              <a:solidFill>
                <a:srgbClr val="000000"/>
              </a:solidFill>
              <a:latin typeface="Calibri"/>
            </a:endParaRPr>
          </a:p>
          <a:p>
            <a:pPr marL="343080" indent="-342720">
              <a:lnSpc>
                <a:spcPct val="100000"/>
              </a:lnSpc>
              <a:spcBef>
                <a:spcPts val="1281"/>
              </a:spcBef>
              <a:buClr>
                <a:srgbClr val="000000"/>
              </a:buClr>
              <a:buFont typeface="Arial"/>
              <a:buChar char="•"/>
            </a:pPr>
            <a:r>
              <a:rPr b="0" i="1" lang="en-US" sz="6400" spc="-1" strike="noStrike">
                <a:solidFill>
                  <a:srgbClr val="000000"/>
                </a:solidFill>
                <a:latin typeface="Calibri"/>
              </a:rPr>
              <a:t>Sed et carnium esus infirmis</a:t>
            </a:r>
            <a:endParaRPr b="0" lang="it-IT" sz="6400" spc="-1" strike="noStrike">
              <a:solidFill>
                <a:srgbClr val="000000"/>
              </a:solidFill>
              <a:latin typeface="Calibri"/>
            </a:endParaRPr>
          </a:p>
          <a:p>
            <a:pPr marL="343080" indent="-342720">
              <a:lnSpc>
                <a:spcPct val="100000"/>
              </a:lnSpc>
              <a:spcBef>
                <a:spcPts val="1281"/>
              </a:spcBef>
              <a:buClr>
                <a:srgbClr val="000000"/>
              </a:buClr>
              <a:buFont typeface="Arial"/>
              <a:buChar char="•"/>
            </a:pPr>
            <a:r>
              <a:rPr b="0" i="1" lang="it-IT" sz="6400" spc="-1" strike="noStrike">
                <a:solidFill>
                  <a:srgbClr val="000000"/>
                </a:solidFill>
                <a:latin typeface="Calibri"/>
              </a:rPr>
              <a:t>omnino debilibus pro reparatione</a:t>
            </a:r>
            <a:endParaRPr b="0" lang="it-IT" sz="6400" spc="-1" strike="noStrike">
              <a:solidFill>
                <a:srgbClr val="000000"/>
              </a:solidFill>
              <a:latin typeface="Calibri"/>
            </a:endParaRPr>
          </a:p>
          <a:p>
            <a:pPr marL="343080" indent="-342720">
              <a:lnSpc>
                <a:spcPct val="100000"/>
              </a:lnSpc>
              <a:spcBef>
                <a:spcPts val="1281"/>
              </a:spcBef>
              <a:buClr>
                <a:srgbClr val="000000"/>
              </a:buClr>
              <a:buFont typeface="Arial"/>
              <a:buChar char="•"/>
            </a:pPr>
            <a:r>
              <a:rPr b="0" i="1" lang="it-IT" sz="6400" spc="-1" strike="noStrike">
                <a:solidFill>
                  <a:srgbClr val="000000"/>
                </a:solidFill>
                <a:latin typeface="Calibri"/>
              </a:rPr>
              <a:t>concedatur; adubi meliorati</a:t>
            </a:r>
            <a:endParaRPr b="0" lang="it-IT" sz="6400" spc="-1" strike="noStrike">
              <a:solidFill>
                <a:srgbClr val="000000"/>
              </a:solidFill>
              <a:latin typeface="Calibri"/>
            </a:endParaRPr>
          </a:p>
          <a:p>
            <a:pPr marL="343080" indent="-342720">
              <a:lnSpc>
                <a:spcPct val="100000"/>
              </a:lnSpc>
              <a:spcBef>
                <a:spcPts val="1281"/>
              </a:spcBef>
              <a:buClr>
                <a:srgbClr val="000000"/>
              </a:buClr>
              <a:buFont typeface="Arial"/>
              <a:buChar char="•"/>
            </a:pPr>
            <a:r>
              <a:rPr b="0" i="1" lang="en-US" sz="6400" spc="-1" strike="noStrike">
                <a:solidFill>
                  <a:srgbClr val="000000"/>
                </a:solidFill>
                <a:latin typeface="Calibri"/>
              </a:rPr>
              <a:t>fuerunt, a carnibus more solito</a:t>
            </a:r>
            <a:endParaRPr b="0" lang="it-IT" sz="6400" spc="-1" strike="noStrike">
              <a:solidFill>
                <a:srgbClr val="000000"/>
              </a:solidFill>
              <a:latin typeface="Calibri"/>
            </a:endParaRPr>
          </a:p>
          <a:p>
            <a:pPr marL="343080" indent="-342720">
              <a:lnSpc>
                <a:spcPct val="100000"/>
              </a:lnSpc>
              <a:spcBef>
                <a:spcPts val="1281"/>
              </a:spcBef>
              <a:buClr>
                <a:srgbClr val="000000"/>
              </a:buClr>
              <a:buFont typeface="Arial"/>
              <a:buChar char="•"/>
            </a:pPr>
            <a:r>
              <a:rPr b="0" i="1" lang="en-US" sz="6400" spc="-1" strike="noStrike">
                <a:solidFill>
                  <a:srgbClr val="000000"/>
                </a:solidFill>
                <a:latin typeface="Calibri"/>
              </a:rPr>
              <a:t>omnes abstineant.</a:t>
            </a:r>
            <a:endParaRPr b="0" lang="it-IT" sz="6400" spc="-1" strike="noStrike">
              <a:solidFill>
                <a:srgbClr val="000000"/>
              </a:solidFill>
              <a:latin typeface="Calibri"/>
            </a:endParaRPr>
          </a:p>
          <a:p>
            <a:pPr marL="343080" indent="-342720">
              <a:lnSpc>
                <a:spcPct val="100000"/>
              </a:lnSpc>
              <a:spcBef>
                <a:spcPts val="1281"/>
              </a:spcBef>
              <a:buClr>
                <a:srgbClr val="000000"/>
              </a:buClr>
              <a:buFont typeface="Arial"/>
              <a:buChar char="•"/>
            </a:pPr>
            <a:r>
              <a:rPr b="0" i="1" lang="it-IT" sz="6400" spc="-1" strike="noStrike">
                <a:solidFill>
                  <a:srgbClr val="000000"/>
                </a:solidFill>
                <a:latin typeface="Calibri"/>
              </a:rPr>
              <a:t>Curam autem maximam habeat</a:t>
            </a:r>
            <a:endParaRPr b="0" lang="it-IT" sz="6400" spc="-1" strike="noStrike">
              <a:solidFill>
                <a:srgbClr val="000000"/>
              </a:solidFill>
              <a:latin typeface="Calibri"/>
            </a:endParaRPr>
          </a:p>
          <a:p>
            <a:pPr marL="343080" indent="-342720">
              <a:lnSpc>
                <a:spcPct val="100000"/>
              </a:lnSpc>
              <a:spcBef>
                <a:spcPts val="1281"/>
              </a:spcBef>
              <a:buClr>
                <a:srgbClr val="000000"/>
              </a:buClr>
              <a:buFont typeface="Arial"/>
              <a:buChar char="•"/>
            </a:pPr>
            <a:r>
              <a:rPr b="0" i="1" lang="it-IT" sz="6400" spc="-1" strike="noStrike">
                <a:solidFill>
                  <a:srgbClr val="000000"/>
                </a:solidFill>
                <a:latin typeface="Calibri"/>
              </a:rPr>
              <a:t>abbas, ne a cellararis aut a</a:t>
            </a:r>
            <a:endParaRPr b="0" lang="it-IT" sz="6400" spc="-1" strike="noStrike">
              <a:solidFill>
                <a:srgbClr val="000000"/>
              </a:solidFill>
              <a:latin typeface="Calibri"/>
            </a:endParaRPr>
          </a:p>
          <a:p>
            <a:pPr marL="343080" indent="-342720">
              <a:lnSpc>
                <a:spcPct val="100000"/>
              </a:lnSpc>
              <a:spcBef>
                <a:spcPts val="1281"/>
              </a:spcBef>
              <a:buClr>
                <a:srgbClr val="000000"/>
              </a:buClr>
              <a:buFont typeface="Arial"/>
              <a:buChar char="•"/>
            </a:pPr>
            <a:r>
              <a:rPr b="0" i="1" lang="it-IT" sz="6400" spc="-1" strike="noStrike">
                <a:solidFill>
                  <a:srgbClr val="000000"/>
                </a:solidFill>
                <a:latin typeface="Calibri"/>
              </a:rPr>
              <a:t>servitoribus neglegantur infirmi: et</a:t>
            </a:r>
            <a:endParaRPr b="0" lang="it-IT" sz="6400" spc="-1" strike="noStrike">
              <a:solidFill>
                <a:srgbClr val="000000"/>
              </a:solidFill>
              <a:latin typeface="Calibri"/>
            </a:endParaRPr>
          </a:p>
          <a:p>
            <a:pPr marL="343080" indent="-342720">
              <a:lnSpc>
                <a:spcPct val="100000"/>
              </a:lnSpc>
              <a:spcBef>
                <a:spcPts val="1281"/>
              </a:spcBef>
              <a:buClr>
                <a:srgbClr val="000000"/>
              </a:buClr>
              <a:buFont typeface="Arial"/>
              <a:buChar char="•"/>
            </a:pPr>
            <a:r>
              <a:rPr b="0" i="1" lang="it-IT" sz="6400" spc="-1" strike="noStrike">
                <a:solidFill>
                  <a:srgbClr val="000000"/>
                </a:solidFill>
                <a:latin typeface="Calibri"/>
              </a:rPr>
              <a:t>ipsum respicit quidquid a</a:t>
            </a:r>
            <a:endParaRPr b="0" lang="it-IT" sz="6400" spc="-1" strike="noStrike">
              <a:solidFill>
                <a:srgbClr val="000000"/>
              </a:solidFill>
              <a:latin typeface="Calibri"/>
            </a:endParaRPr>
          </a:p>
          <a:p>
            <a:pPr marL="343080" indent="-342720">
              <a:lnSpc>
                <a:spcPct val="100000"/>
              </a:lnSpc>
              <a:spcBef>
                <a:spcPts val="1281"/>
              </a:spcBef>
              <a:buClr>
                <a:srgbClr val="000000"/>
              </a:buClr>
              <a:buFont typeface="Arial"/>
              <a:buChar char="•"/>
            </a:pPr>
            <a:r>
              <a:rPr b="0" i="1" lang="it-IT" sz="6400" spc="-1" strike="noStrike">
                <a:solidFill>
                  <a:srgbClr val="000000"/>
                </a:solidFill>
                <a:latin typeface="Calibri"/>
              </a:rPr>
              <a:t>discipulis delinquitur.</a:t>
            </a:r>
            <a:endParaRPr b="0" lang="it-IT" sz="64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00000"/>
              </a:lnSpc>
              <a:spcBef>
                <a:spcPts val="700"/>
              </a:spcBef>
            </a:pPr>
            <a:endParaRPr b="0" lang="it-IT" sz="64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00000"/>
              </a:lnSpc>
              <a:spcBef>
                <a:spcPts val="641"/>
              </a:spcBef>
            </a:pPr>
            <a:endParaRPr b="0" lang="it-IT" sz="6400" spc="-1" strike="noStrike">
              <a:solidFill>
                <a:srgbClr val="000000"/>
              </a:solidFill>
              <a:latin typeface="Calibri"/>
            </a:endParaRPr>
          </a:p>
          <a:p>
            <a:pPr marL="343080" indent="-342720">
              <a:lnSpc>
                <a:spcPct val="100000"/>
              </a:lnSpc>
              <a:spcBef>
                <a:spcPts val="879"/>
              </a:spcBef>
              <a:buClr>
                <a:srgbClr val="000000"/>
              </a:buClr>
              <a:buFont typeface="Arial"/>
              <a:buChar char="•"/>
            </a:pPr>
            <a:r>
              <a:rPr b="1" i="1" lang="it-IT" sz="4400" spc="-1" strike="noStrike">
                <a:solidFill>
                  <a:srgbClr val="000000"/>
                </a:solidFill>
                <a:latin typeface="Calibri"/>
              </a:rPr>
              <a:t>Regula S. Benedicti</a:t>
            </a:r>
            <a:r>
              <a:rPr b="0" lang="it-IT" sz="4400" spc="-1" strike="noStrike">
                <a:solidFill>
                  <a:srgbClr val="000000"/>
                </a:solidFill>
                <a:latin typeface="Calibri"/>
              </a:rPr>
              <a:t>,</a:t>
            </a:r>
            <a:endParaRPr b="0" lang="it-IT" sz="4400" spc="-1" strike="noStrike">
              <a:solidFill>
                <a:srgbClr val="000000"/>
              </a:solidFill>
              <a:latin typeface="Calibri"/>
            </a:endParaRPr>
          </a:p>
          <a:p>
            <a:pPr marL="343080" indent="-342720">
              <a:lnSpc>
                <a:spcPct val="100000"/>
              </a:lnSpc>
              <a:spcBef>
                <a:spcPts val="879"/>
              </a:spcBef>
              <a:buClr>
                <a:srgbClr val="000000"/>
              </a:buClr>
              <a:buFont typeface="Arial"/>
              <a:buChar char="•"/>
            </a:pPr>
            <a:r>
              <a:rPr b="0" lang="it-IT" sz="4400" spc="-1" strike="noStrike">
                <a:solidFill>
                  <a:srgbClr val="000000"/>
                </a:solidFill>
                <a:latin typeface="Calibri"/>
              </a:rPr>
              <a:t>Cava dei Tirreni, Abbazia della Santissima Trinità,</a:t>
            </a:r>
            <a:endParaRPr b="0" lang="it-IT" sz="4400" spc="-1" strike="noStrike">
              <a:solidFill>
                <a:srgbClr val="000000"/>
              </a:solidFill>
              <a:latin typeface="Calibri"/>
            </a:endParaRPr>
          </a:p>
          <a:p>
            <a:pPr marL="343080" indent="-342720">
              <a:lnSpc>
                <a:spcPct val="100000"/>
              </a:lnSpc>
              <a:spcBef>
                <a:spcPts val="879"/>
              </a:spcBef>
              <a:buClr>
                <a:srgbClr val="000000"/>
              </a:buClr>
              <a:buFont typeface="Arial"/>
              <a:buChar char="•"/>
            </a:pPr>
            <a:r>
              <a:rPr b="0" lang="it-IT" sz="4400" spc="-1" strike="noStrike">
                <a:solidFill>
                  <a:srgbClr val="000000"/>
                </a:solidFill>
                <a:latin typeface="Calibri"/>
              </a:rPr>
              <a:t>ms.19, ff.213 - 250v. - Anno 1280</a:t>
            </a:r>
            <a:endParaRPr b="0" lang="it-IT" sz="44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00000"/>
              </a:lnSpc>
              <a:spcBef>
                <a:spcPts val="641"/>
              </a:spcBef>
            </a:pPr>
            <a:endParaRPr b="0" lang="it-IT" sz="44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00000"/>
              </a:lnSpc>
              <a:spcBef>
                <a:spcPts val="641"/>
              </a:spcBef>
            </a:pPr>
            <a:endParaRPr b="0" lang="it-IT" sz="44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00000"/>
              </a:lnSpc>
              <a:spcBef>
                <a:spcPts val="641"/>
              </a:spcBef>
            </a:pPr>
            <a:endParaRPr b="0" lang="it-IT" sz="44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00000"/>
              </a:lnSpc>
              <a:spcBef>
                <a:spcPts val="641"/>
              </a:spcBef>
            </a:pPr>
            <a:endParaRPr b="0" lang="it-IT" sz="44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00000"/>
              </a:lnSpc>
              <a:spcBef>
                <a:spcPts val="641"/>
              </a:spcBef>
            </a:pPr>
            <a:endParaRPr b="0" lang="it-IT" sz="44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00000"/>
              </a:lnSpc>
              <a:spcBef>
                <a:spcPts val="641"/>
              </a:spcBef>
            </a:pPr>
            <a:endParaRPr b="0" lang="it-IT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3" name="CustomShape 2"/>
          <p:cNvSpPr/>
          <p:nvPr/>
        </p:nvSpPr>
        <p:spPr>
          <a:xfrm>
            <a:off x="4500720" y="428760"/>
            <a:ext cx="4142880" cy="5931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it-IT" sz="1600" spc="-1" strike="noStrike">
                <a:solidFill>
                  <a:srgbClr val="000000"/>
                </a:solidFill>
                <a:latin typeface="Calibri"/>
              </a:rPr>
              <a:t>Dunque</a:t>
            </a:r>
            <a:endParaRPr b="0" lang="it-IT" sz="16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it-IT" sz="1600" spc="-1" strike="noStrike">
                <a:solidFill>
                  <a:srgbClr val="000000"/>
                </a:solidFill>
                <a:latin typeface="Calibri"/>
              </a:rPr>
              <a:t>l'abate abbia la massima cura che</a:t>
            </a:r>
            <a:endParaRPr b="0" lang="it-IT" sz="16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it-IT" sz="1600" spc="-1" strike="noStrike">
                <a:solidFill>
                  <a:srgbClr val="000000"/>
                </a:solidFill>
                <a:latin typeface="Calibri"/>
              </a:rPr>
              <a:t>essi non patiscano qualche</a:t>
            </a:r>
            <a:endParaRPr b="0" lang="it-IT" sz="16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it-IT" sz="1600" spc="-1" strike="noStrike">
                <a:solidFill>
                  <a:srgbClr val="000000"/>
                </a:solidFill>
                <a:latin typeface="Calibri"/>
              </a:rPr>
              <a:t>trascuratezza.</a:t>
            </a:r>
            <a:endParaRPr b="0" lang="it-IT" sz="16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it-IT" sz="1600" spc="-1" strike="noStrike">
                <a:solidFill>
                  <a:srgbClr val="000000"/>
                </a:solidFill>
                <a:latin typeface="Calibri"/>
              </a:rPr>
              <a:t>Ai fratelli malati siano riservati</a:t>
            </a:r>
            <a:endParaRPr b="0" lang="it-IT" sz="16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it-IT" sz="1600" spc="-1" strike="noStrike">
                <a:solidFill>
                  <a:srgbClr val="000000"/>
                </a:solidFill>
                <a:latin typeface="Calibri"/>
              </a:rPr>
              <a:t>un locale a parte e un fratello che</a:t>
            </a:r>
            <a:endParaRPr b="0" lang="it-IT" sz="16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it-IT" sz="1600" spc="-1" strike="noStrike">
                <a:solidFill>
                  <a:srgbClr val="000000"/>
                </a:solidFill>
                <a:latin typeface="Calibri"/>
              </a:rPr>
              <a:t>li serva, timorato di Dio, diligente</a:t>
            </a:r>
            <a:endParaRPr b="0" lang="it-IT" sz="16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it-IT" sz="1600" spc="-1" strike="noStrike">
                <a:solidFill>
                  <a:srgbClr val="000000"/>
                </a:solidFill>
                <a:latin typeface="Calibri"/>
              </a:rPr>
              <a:t>e premuroso. Si dia ai malati la</a:t>
            </a:r>
            <a:endParaRPr b="0" lang="it-IT" sz="16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it-IT" sz="1600" spc="-1" strike="noStrike">
                <a:solidFill>
                  <a:srgbClr val="000000"/>
                </a:solidFill>
                <a:latin typeface="Calibri"/>
              </a:rPr>
              <a:t>facoltà di fare il bagno tutte le</a:t>
            </a:r>
            <a:endParaRPr b="0" lang="it-IT" sz="16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it-IT" sz="1600" spc="-1" strike="noStrike">
                <a:solidFill>
                  <a:srgbClr val="000000"/>
                </a:solidFill>
                <a:latin typeface="Calibri"/>
              </a:rPr>
              <a:t>volte che sia opportune, mentre ai</a:t>
            </a:r>
            <a:endParaRPr b="0" lang="it-IT" sz="16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it-IT" sz="1600" spc="-1" strike="noStrike">
                <a:solidFill>
                  <a:srgbClr val="000000"/>
                </a:solidFill>
                <a:latin typeface="Calibri"/>
              </a:rPr>
              <a:t>sani,specialmente ai giovani la si</a:t>
            </a:r>
            <a:endParaRPr b="0" lang="it-IT" sz="16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it-IT" sz="1600" spc="-1" strike="noStrike">
                <a:solidFill>
                  <a:srgbClr val="000000"/>
                </a:solidFill>
                <a:latin typeface="Calibri"/>
              </a:rPr>
              <a:t>deve concedere piuttosto di rado.</a:t>
            </a:r>
            <a:endParaRPr b="0" lang="it-IT" sz="16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it-IT" sz="1600" spc="-1" strike="noStrike">
                <a:solidFill>
                  <a:srgbClr val="000000"/>
                </a:solidFill>
                <a:latin typeface="Calibri"/>
              </a:rPr>
              <a:t>Ai malati molto debilitati sia</a:t>
            </a:r>
            <a:endParaRPr b="0" lang="it-IT" sz="16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it-IT" sz="1600" spc="-1" strike="noStrike">
                <a:solidFill>
                  <a:srgbClr val="000000"/>
                </a:solidFill>
                <a:latin typeface="Calibri"/>
              </a:rPr>
              <a:t>concesso anche di mangiare</a:t>
            </a:r>
            <a:endParaRPr b="0" lang="it-IT" sz="16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it-IT" sz="1600" spc="-1" strike="noStrike">
                <a:solidFill>
                  <a:srgbClr val="000000"/>
                </a:solidFill>
                <a:latin typeface="Calibri"/>
              </a:rPr>
              <a:t>carne perché si riprendano; ma</a:t>
            </a:r>
            <a:endParaRPr b="0" lang="it-IT" sz="16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it-IT" sz="1600" spc="-1" strike="noStrike">
                <a:solidFill>
                  <a:srgbClr val="000000"/>
                </a:solidFill>
                <a:latin typeface="Calibri"/>
              </a:rPr>
              <a:t>quando siano migliorati si</a:t>
            </a:r>
            <a:endParaRPr b="0" lang="it-IT" sz="16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it-IT" sz="1600" spc="-1" strike="noStrike">
                <a:solidFill>
                  <a:srgbClr val="000000"/>
                </a:solidFill>
                <a:latin typeface="Calibri"/>
              </a:rPr>
              <a:t>astengano tutti dalla carne come</a:t>
            </a:r>
            <a:endParaRPr b="0" lang="it-IT" sz="16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it-IT" sz="1600" spc="-1" strike="noStrike">
                <a:solidFill>
                  <a:srgbClr val="000000"/>
                </a:solidFill>
                <a:latin typeface="Calibri"/>
              </a:rPr>
              <a:t>al solito.</a:t>
            </a:r>
            <a:endParaRPr b="0" lang="it-IT" sz="16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it-IT" sz="1600" spc="-1" strike="noStrike">
                <a:solidFill>
                  <a:srgbClr val="000000"/>
                </a:solidFill>
                <a:latin typeface="Calibri"/>
              </a:rPr>
              <a:t>L'Abate si adoperi con massima</a:t>
            </a:r>
            <a:endParaRPr b="0" lang="it-IT" sz="16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it-IT" sz="1600" spc="-1" strike="noStrike">
                <a:solidFill>
                  <a:srgbClr val="000000"/>
                </a:solidFill>
                <a:latin typeface="Calibri"/>
              </a:rPr>
              <a:t>cura che i malati non siano</a:t>
            </a:r>
            <a:endParaRPr b="0" lang="it-IT" sz="16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it-IT" sz="1600" spc="-1" strike="noStrike">
                <a:solidFill>
                  <a:srgbClr val="000000"/>
                </a:solidFill>
                <a:latin typeface="Calibri"/>
              </a:rPr>
              <a:t>trascurati dal cellerario o da chi li</a:t>
            </a:r>
            <a:endParaRPr b="0" lang="it-IT" sz="16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it-IT" sz="1600" spc="-1" strike="noStrike">
                <a:solidFill>
                  <a:srgbClr val="000000"/>
                </a:solidFill>
                <a:latin typeface="Calibri"/>
              </a:rPr>
              <a:t>assiste:proprio su di lui ricade</a:t>
            </a:r>
            <a:endParaRPr b="0" lang="it-IT" sz="16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it-IT" sz="1600" spc="-1" strike="noStrike">
                <a:solidFill>
                  <a:srgbClr val="000000"/>
                </a:solidFill>
                <a:latin typeface="Calibri"/>
              </a:rPr>
              <a:t>ogni mancanza commessa dai</a:t>
            </a:r>
            <a:endParaRPr b="0" lang="it-IT" sz="16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it-IT" sz="1600" spc="-1" strike="noStrike">
                <a:solidFill>
                  <a:srgbClr val="000000"/>
                </a:solidFill>
                <a:latin typeface="Calibri"/>
              </a:rPr>
              <a:t>suoi discepoli.</a:t>
            </a:r>
            <a:endParaRPr b="0" lang="it-IT" sz="16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164</TotalTime>
  <Application>LibreOffice/7.0.0.3$Windows_X86_64 LibreOffice_project/8061b3e9204bef6b321a21033174034a5e2ea88e</Application>
  <Words>568</Words>
  <Paragraphs>152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2011-10-25T11:06:51Z</dcterms:created>
  <dc:creator>Bianconi</dc:creator>
  <dc:description/>
  <dc:language>it-IT</dc:language>
  <cp:lastModifiedBy/>
  <dcterms:modified xsi:type="dcterms:W3CDTF">2020-08-12T15:41:14Z</dcterms:modified>
  <cp:revision>23</cp:revision>
  <dc:subject/>
  <dc:title>Diapositiva 1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12.0000</vt:lpwstr>
  </property>
  <property fmtid="{D5CDD505-2E9C-101B-9397-08002B2CF9AE}" pid="3" name="HiddenSlides">
    <vt:i4>0</vt:i4>
  </property>
  <property fmtid="{D5CDD505-2E9C-101B-9397-08002B2CF9AE}" pid="4" name="HyperlinksChanged">
    <vt:bool>0</vt:bool>
  </property>
  <property fmtid="{D5CDD505-2E9C-101B-9397-08002B2CF9AE}" pid="5" name="LinksUpToDate">
    <vt:bool>0</vt:bool>
  </property>
  <property fmtid="{D5CDD505-2E9C-101B-9397-08002B2CF9AE}" pid="6" name="MMClips">
    <vt:i4>0</vt:i4>
  </property>
  <property fmtid="{D5CDD505-2E9C-101B-9397-08002B2CF9AE}" pid="7" name="Notes">
    <vt:i4>0</vt:i4>
  </property>
  <property fmtid="{D5CDD505-2E9C-101B-9397-08002B2CF9AE}" pid="8" name="PresentationFormat">
    <vt:lpwstr>Presentazione su schermo (4:3)</vt:lpwstr>
  </property>
  <property fmtid="{D5CDD505-2E9C-101B-9397-08002B2CF9AE}" pid="9" name="ScaleCrop">
    <vt:bool>0</vt:bool>
  </property>
  <property fmtid="{D5CDD505-2E9C-101B-9397-08002B2CF9AE}" pid="10" name="ShareDoc">
    <vt:bool>0</vt:bool>
  </property>
  <property fmtid="{D5CDD505-2E9C-101B-9397-08002B2CF9AE}" pid="11" name="Slides">
    <vt:i4>17</vt:i4>
  </property>
</Properties>
</file>